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2" r:id="rId2"/>
    <p:sldMasterId id="2147483690" r:id="rId3"/>
    <p:sldMasterId id="2147483738" r:id="rId4"/>
  </p:sldMasterIdLst>
  <p:notesMasterIdLst>
    <p:notesMasterId r:id="rId27"/>
  </p:notesMasterIdLst>
  <p:sldIdLst>
    <p:sldId id="261" r:id="rId5"/>
    <p:sldId id="293" r:id="rId6"/>
    <p:sldId id="290" r:id="rId7"/>
    <p:sldId id="292" r:id="rId8"/>
    <p:sldId id="288" r:id="rId9"/>
    <p:sldId id="296" r:id="rId10"/>
    <p:sldId id="299" r:id="rId11"/>
    <p:sldId id="289" r:id="rId12"/>
    <p:sldId id="304" r:id="rId13"/>
    <p:sldId id="306" r:id="rId14"/>
    <p:sldId id="317" r:id="rId15"/>
    <p:sldId id="312" r:id="rId16"/>
    <p:sldId id="320" r:id="rId17"/>
    <p:sldId id="321" r:id="rId18"/>
    <p:sldId id="313" r:id="rId19"/>
    <p:sldId id="322" r:id="rId20"/>
    <p:sldId id="315" r:id="rId21"/>
    <p:sldId id="314" r:id="rId22"/>
    <p:sldId id="309" r:id="rId23"/>
    <p:sldId id="266" r:id="rId24"/>
    <p:sldId id="291" r:id="rId25"/>
    <p:sldId id="301" r:id="rId26"/>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5105E1A5-22E6-4ED0-9295-DA5F15657AB6}">
          <p14:sldIdLst>
            <p14:sldId id="261"/>
            <p14:sldId id="293"/>
            <p14:sldId id="290"/>
            <p14:sldId id="292"/>
            <p14:sldId id="288"/>
            <p14:sldId id="296"/>
          </p14:sldIdLst>
        </p14:section>
        <p14:section name="Cumplimiento PDP" id="{CB23DDFE-C859-469B-AFE6-DE39BC523768}">
          <p14:sldIdLst>
            <p14:sldId id="299"/>
            <p14:sldId id="289"/>
            <p14:sldId id="304"/>
            <p14:sldId id="306"/>
            <p14:sldId id="317"/>
            <p14:sldId id="312"/>
            <p14:sldId id="320"/>
            <p14:sldId id="321"/>
            <p14:sldId id="313"/>
            <p14:sldId id="322"/>
            <p14:sldId id="315"/>
            <p14:sldId id="314"/>
            <p14:sldId id="309"/>
            <p14:sldId id="266"/>
          </p14:sldIdLst>
        </p14:section>
        <p14:section name="Recursos" id="{97CA7580-CFBD-4A95-9224-988B359B6728}">
          <p14:sldIdLst>
            <p14:sldId id="291"/>
            <p14:sldId id="3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AD55"/>
    <a:srgbClr val="73C7DD"/>
    <a:srgbClr val="48B2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00" d="100"/>
          <a:sy n="100" d="100"/>
        </p:scale>
        <p:origin x="84"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538A95-0127-437F-9B24-E359DF150931}" type="datetimeFigureOut">
              <a:rPr lang="es-CO" smtClean="0"/>
              <a:t>10/11/2025</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72C9E-8F45-4903-BD8E-8104D4CC2E6C}" type="slidenum">
              <a:rPr lang="es-CO" smtClean="0"/>
              <a:t>‹Nº›</a:t>
            </a:fld>
            <a:endParaRPr lang="es-CO"/>
          </a:p>
        </p:txBody>
      </p:sp>
    </p:spTree>
    <p:extLst>
      <p:ext uri="{BB962C8B-B14F-4D97-AF65-F5344CB8AC3E}">
        <p14:creationId xmlns:p14="http://schemas.microsoft.com/office/powerpoint/2010/main" val="9885897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3.png"/><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FI personalizado 1">
    <p:spTree>
      <p:nvGrpSpPr>
        <p:cNvPr id="1" name=""/>
        <p:cNvGrpSpPr/>
        <p:nvPr/>
      </p:nvGrpSpPr>
      <p:grpSpPr>
        <a:xfrm>
          <a:off x="0" y="0"/>
          <a:ext cx="0" cy="0"/>
          <a:chOff x="0" y="0"/>
          <a:chExt cx="0" cy="0"/>
        </a:xfrm>
      </p:grpSpPr>
      <p:sp>
        <p:nvSpPr>
          <p:cNvPr id="27" name="Freeform 3">
            <a:extLst>
              <a:ext uri="{FF2B5EF4-FFF2-40B4-BE49-F238E27FC236}">
                <a16:creationId xmlns:a16="http://schemas.microsoft.com/office/drawing/2014/main" id="{B9CC31ED-17A2-47C2-9F6C-16146258AB61}"/>
              </a:ext>
            </a:extLst>
          </p:cNvPr>
          <p:cNvSpPr/>
          <p:nvPr/>
        </p:nvSpPr>
        <p:spPr>
          <a:xfrm>
            <a:off x="8115300" y="0"/>
            <a:ext cx="4076700" cy="6858000"/>
          </a:xfrm>
          <a:prstGeom prst="rect">
            <a:avLst/>
          </a:prstGeom>
          <a:solidFill>
            <a:schemeClr val="bg1">
              <a:lumMod val="95000"/>
            </a:schemeClr>
          </a:solidFill>
          <a:ln>
            <a:noFill/>
          </a:ln>
        </p:spPr>
      </p:sp>
      <p:sp>
        <p:nvSpPr>
          <p:cNvPr id="126" name="Rectángulo: esquinas redondeadas 125">
            <a:extLst>
              <a:ext uri="{FF2B5EF4-FFF2-40B4-BE49-F238E27FC236}">
                <a16:creationId xmlns:a16="http://schemas.microsoft.com/office/drawing/2014/main" id="{0CAAF9A4-0A44-4A46-B6D7-909D8C09C7B0}"/>
              </a:ext>
            </a:extLst>
          </p:cNvPr>
          <p:cNvSpPr/>
          <p:nvPr userDrawn="1"/>
        </p:nvSpPr>
        <p:spPr>
          <a:xfrm rot="2558196">
            <a:off x="8672340" y="-1338725"/>
            <a:ext cx="3376248" cy="6883894"/>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68" name="Marcador de texto 67">
            <a:extLst>
              <a:ext uri="{FF2B5EF4-FFF2-40B4-BE49-F238E27FC236}">
                <a16:creationId xmlns:a16="http://schemas.microsoft.com/office/drawing/2014/main" id="{9E317C7D-3AD2-47CA-99EC-5FC8FD82C1F6}"/>
              </a:ext>
            </a:extLst>
          </p:cNvPr>
          <p:cNvSpPr>
            <a:spLocks noGrp="1"/>
          </p:cNvSpPr>
          <p:nvPr userDrawn="1">
            <p:ph type="body" sz="quarter" idx="10" hasCustomPrompt="1"/>
          </p:nvPr>
        </p:nvSpPr>
        <p:spPr>
          <a:xfrm>
            <a:off x="513381" y="1690457"/>
            <a:ext cx="6413500" cy="2705100"/>
          </a:xfrm>
          <a:prstGeom prst="rect">
            <a:avLst/>
          </a:prstGeom>
        </p:spPr>
        <p:txBody>
          <a:bodyPr/>
          <a:lstStyle>
            <a:lvl1pPr marL="0" indent="0">
              <a:buNone/>
              <a:defRPr sz="10000">
                <a:latin typeface="+mj-lt"/>
              </a:defRPr>
            </a:lvl1pPr>
          </a:lstStyle>
          <a:p>
            <a:pPr lvl="0"/>
            <a:r>
              <a:rPr lang="es-ES" dirty="0"/>
              <a:t>Título</a:t>
            </a:r>
            <a:endParaRPr lang="es-CO" dirty="0"/>
          </a:p>
        </p:txBody>
      </p:sp>
      <p:sp>
        <p:nvSpPr>
          <p:cNvPr id="70" name="Marcador de texto 69">
            <a:extLst>
              <a:ext uri="{FF2B5EF4-FFF2-40B4-BE49-F238E27FC236}">
                <a16:creationId xmlns:a16="http://schemas.microsoft.com/office/drawing/2014/main" id="{32CC9C76-8506-4D0E-BEEA-CF36316A04F2}"/>
              </a:ext>
            </a:extLst>
          </p:cNvPr>
          <p:cNvSpPr>
            <a:spLocks noGrp="1"/>
          </p:cNvSpPr>
          <p:nvPr userDrawn="1">
            <p:ph type="body" sz="quarter" idx="11" hasCustomPrompt="1"/>
          </p:nvPr>
        </p:nvSpPr>
        <p:spPr>
          <a:xfrm>
            <a:off x="513382" y="4604096"/>
            <a:ext cx="6413499" cy="571500"/>
          </a:xfrm>
          <a:prstGeom prst="rect">
            <a:avLst/>
          </a:prstGeom>
        </p:spPr>
        <p:txBody>
          <a:bodyPr/>
          <a:lstStyle>
            <a:lvl1pPr marL="0" indent="0">
              <a:buNone/>
              <a:defRPr sz="1800"/>
            </a:lvl1pPr>
          </a:lstStyle>
          <a:p>
            <a:pPr lvl="0"/>
            <a:r>
              <a:rPr lang="es-ES" dirty="0"/>
              <a:t>Agrega una descripción corta acá</a:t>
            </a:r>
            <a:endParaRPr lang="es-CO" dirty="0"/>
          </a:p>
        </p:txBody>
      </p:sp>
      <p:sp>
        <p:nvSpPr>
          <p:cNvPr id="73" name="Freeform 35">
            <a:extLst>
              <a:ext uri="{FF2B5EF4-FFF2-40B4-BE49-F238E27FC236}">
                <a16:creationId xmlns:a16="http://schemas.microsoft.com/office/drawing/2014/main" id="{184B343C-1F21-44D9-B215-C0E18F59FF99}"/>
              </a:ext>
            </a:extLst>
          </p:cNvPr>
          <p:cNvSpPr/>
          <p:nvPr userDrawn="1"/>
        </p:nvSpPr>
        <p:spPr>
          <a:xfrm>
            <a:off x="456976" y="6328724"/>
            <a:ext cx="278391" cy="278391"/>
          </a:xfrm>
          <a:custGeom>
            <a:avLst/>
            <a:gdLst/>
            <a:ahLst/>
            <a:cxnLst/>
            <a:rect l="l" t="t" r="r" b="b"/>
            <a:pathLst>
              <a:path w="641476" h="641476">
                <a:moveTo>
                  <a:pt x="0" y="0"/>
                </a:moveTo>
                <a:lnTo>
                  <a:pt x="641476" y="0"/>
                </a:lnTo>
                <a:lnTo>
                  <a:pt x="641476" y="641477"/>
                </a:lnTo>
                <a:lnTo>
                  <a:pt x="0" y="6414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5" name="CuadroTexto 74">
            <a:extLst>
              <a:ext uri="{FF2B5EF4-FFF2-40B4-BE49-F238E27FC236}">
                <a16:creationId xmlns:a16="http://schemas.microsoft.com/office/drawing/2014/main" id="{16A79579-C23D-47D1-86CE-1860D1A7E42C}"/>
              </a:ext>
            </a:extLst>
          </p:cNvPr>
          <p:cNvSpPr txBox="1"/>
          <p:nvPr userDrawn="1"/>
        </p:nvSpPr>
        <p:spPr>
          <a:xfrm>
            <a:off x="735367" y="6298642"/>
            <a:ext cx="3120278" cy="338554"/>
          </a:xfrm>
          <a:prstGeom prst="rect">
            <a:avLst/>
          </a:prstGeom>
          <a:noFill/>
        </p:spPr>
        <p:txBody>
          <a:bodyPr wrap="none" rtlCol="0">
            <a:spAutoFit/>
          </a:bodyPr>
          <a:lstStyle/>
          <a:p>
            <a:r>
              <a:rPr lang="es-CO" sz="1600" b="0" dirty="0">
                <a:latin typeface="+mj-lt"/>
              </a:rPr>
              <a:t>www.afiinternationalgroup.com</a:t>
            </a:r>
          </a:p>
        </p:txBody>
      </p:sp>
      <p:pic>
        <p:nvPicPr>
          <p:cNvPr id="109" name="Imagen 108">
            <a:extLst>
              <a:ext uri="{FF2B5EF4-FFF2-40B4-BE49-F238E27FC236}">
                <a16:creationId xmlns:a16="http://schemas.microsoft.com/office/drawing/2014/main" id="{A614DD8C-4BD8-412E-A1E6-43655380FA96}"/>
              </a:ext>
            </a:extLst>
          </p:cNvPr>
          <p:cNvPicPr>
            <a:picLocks noChangeAspect="1"/>
          </p:cNvPicPr>
          <p:nvPr userDrawn="1"/>
        </p:nvPicPr>
        <p:blipFill>
          <a:blip r:embed="rId4"/>
          <a:stretch>
            <a:fillRect/>
          </a:stretch>
        </p:blipFill>
        <p:spPr>
          <a:xfrm>
            <a:off x="456976" y="474496"/>
            <a:ext cx="1813447" cy="1111692"/>
          </a:xfrm>
          <a:prstGeom prst="rect">
            <a:avLst/>
          </a:prstGeom>
        </p:spPr>
      </p:pic>
      <p:grpSp>
        <p:nvGrpSpPr>
          <p:cNvPr id="110" name="Group 7">
            <a:extLst>
              <a:ext uri="{FF2B5EF4-FFF2-40B4-BE49-F238E27FC236}">
                <a16:creationId xmlns:a16="http://schemas.microsoft.com/office/drawing/2014/main" id="{EBAC4EB8-B671-4E17-ACCB-6475E0AA19D4}"/>
              </a:ext>
            </a:extLst>
          </p:cNvPr>
          <p:cNvGrpSpPr/>
          <p:nvPr userDrawn="1"/>
        </p:nvGrpSpPr>
        <p:grpSpPr>
          <a:xfrm>
            <a:off x="7675776" y="1871147"/>
            <a:ext cx="3018711" cy="3018699"/>
            <a:chOff x="0" y="0"/>
            <a:chExt cx="6350000" cy="6349975"/>
          </a:xfrm>
        </p:grpSpPr>
        <p:sp>
          <p:nvSpPr>
            <p:cNvPr id="111" name="Freeform 8">
              <a:extLst>
                <a:ext uri="{FF2B5EF4-FFF2-40B4-BE49-F238E27FC236}">
                  <a16:creationId xmlns:a16="http://schemas.microsoft.com/office/drawing/2014/main" id="{3293ACF3-6673-4497-8E9D-C9BFD41C5E1F}"/>
                </a:ext>
              </a:extLst>
            </p:cNvPr>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t="-42354" b="-7645"/>
              </a:stretch>
            </a:blipFill>
          </p:spPr>
        </p:sp>
      </p:grpSp>
    </p:spTree>
    <p:extLst>
      <p:ext uri="{BB962C8B-B14F-4D97-AF65-F5344CB8AC3E}">
        <p14:creationId xmlns:p14="http://schemas.microsoft.com/office/powerpoint/2010/main" val="2525224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FI personalizado 9">
    <p:spTree>
      <p:nvGrpSpPr>
        <p:cNvPr id="1" name=""/>
        <p:cNvGrpSpPr/>
        <p:nvPr/>
      </p:nvGrpSpPr>
      <p:grpSpPr>
        <a:xfrm>
          <a:off x="0" y="0"/>
          <a:ext cx="0" cy="0"/>
          <a:chOff x="0" y="0"/>
          <a:chExt cx="0" cy="0"/>
        </a:xfrm>
      </p:grpSpPr>
      <p:sp>
        <p:nvSpPr>
          <p:cNvPr id="6" name="Freeform 3">
            <a:extLst>
              <a:ext uri="{FF2B5EF4-FFF2-40B4-BE49-F238E27FC236}">
                <a16:creationId xmlns:a16="http://schemas.microsoft.com/office/drawing/2014/main" id="{7E8AE90C-C53D-4D92-949D-D977F95919AB}"/>
              </a:ext>
            </a:extLst>
          </p:cNvPr>
          <p:cNvSpPr/>
          <p:nvPr/>
        </p:nvSpPr>
        <p:spPr>
          <a:xfrm>
            <a:off x="8115300" y="0"/>
            <a:ext cx="4076700" cy="6858000"/>
          </a:xfrm>
          <a:prstGeom prst="rect">
            <a:avLst/>
          </a:prstGeom>
          <a:solidFill>
            <a:schemeClr val="bg1">
              <a:lumMod val="95000"/>
            </a:schemeClr>
          </a:solidFill>
          <a:ln>
            <a:noFill/>
          </a:ln>
        </p:spPr>
      </p:sp>
      <p:sp>
        <p:nvSpPr>
          <p:cNvPr id="17" name="Título 3">
            <a:extLst>
              <a:ext uri="{FF2B5EF4-FFF2-40B4-BE49-F238E27FC236}">
                <a16:creationId xmlns:a16="http://schemas.microsoft.com/office/drawing/2014/main" id="{A784B6EC-D99A-4920-AC6C-1ED7F9153954}"/>
              </a:ext>
            </a:extLst>
          </p:cNvPr>
          <p:cNvSpPr>
            <a:spLocks noGrp="1"/>
          </p:cNvSpPr>
          <p:nvPr userDrawn="1">
            <p:ph type="title"/>
          </p:nvPr>
        </p:nvSpPr>
        <p:spPr>
          <a:xfrm>
            <a:off x="647701" y="760600"/>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18" name="Marcador de texto 5">
            <a:extLst>
              <a:ext uri="{FF2B5EF4-FFF2-40B4-BE49-F238E27FC236}">
                <a16:creationId xmlns:a16="http://schemas.microsoft.com/office/drawing/2014/main" id="{6618BDAA-042B-4D71-8EAF-64124B30BB27}"/>
              </a:ext>
            </a:extLst>
          </p:cNvPr>
          <p:cNvSpPr>
            <a:spLocks noGrp="1"/>
          </p:cNvSpPr>
          <p:nvPr userDrawn="1">
            <p:ph type="body" sz="quarter" idx="10"/>
          </p:nvPr>
        </p:nvSpPr>
        <p:spPr>
          <a:xfrm>
            <a:off x="647701" y="2130349"/>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23" name="Imagen 22">
            <a:extLst>
              <a:ext uri="{FF2B5EF4-FFF2-40B4-BE49-F238E27FC236}">
                <a16:creationId xmlns:a16="http://schemas.microsoft.com/office/drawing/2014/main" id="{0F57B954-C391-4C13-8A39-760309C8D248}"/>
              </a:ext>
            </a:extLst>
          </p:cNvPr>
          <p:cNvPicPr>
            <a:picLocks noChangeAspect="1"/>
          </p:cNvPicPr>
          <p:nvPr userDrawn="1"/>
        </p:nvPicPr>
        <p:blipFill>
          <a:blip r:embed="rId2"/>
          <a:stretch>
            <a:fillRect/>
          </a:stretch>
        </p:blipFill>
        <p:spPr>
          <a:xfrm>
            <a:off x="10360464" y="5565246"/>
            <a:ext cx="1813447" cy="1111692"/>
          </a:xfrm>
          <a:prstGeom prst="rect">
            <a:avLst/>
          </a:prstGeom>
        </p:spPr>
      </p:pic>
      <p:pic>
        <p:nvPicPr>
          <p:cNvPr id="7" name="Imagen 6">
            <a:extLst>
              <a:ext uri="{FF2B5EF4-FFF2-40B4-BE49-F238E27FC236}">
                <a16:creationId xmlns:a16="http://schemas.microsoft.com/office/drawing/2014/main" id="{8B6B8A9A-2C70-4EA9-970A-754DE60B391B}"/>
              </a:ext>
            </a:extLst>
          </p:cNvPr>
          <p:cNvPicPr>
            <a:picLocks noChangeAspect="1"/>
          </p:cNvPicPr>
          <p:nvPr userDrawn="1"/>
        </p:nvPicPr>
        <p:blipFill>
          <a:blip r:embed="rId3"/>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2784401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I personalizado 10">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0C0A7D-8910-419E-9C54-87390E150ECD}"/>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6" name="CuadroTexto 5">
            <a:extLst>
              <a:ext uri="{FF2B5EF4-FFF2-40B4-BE49-F238E27FC236}">
                <a16:creationId xmlns:a16="http://schemas.microsoft.com/office/drawing/2014/main" id="{56E79006-3D73-42D0-9CB1-4E39A560BE03}"/>
              </a:ext>
            </a:extLst>
          </p:cNvPr>
          <p:cNvSpPr txBox="1"/>
          <p:nvPr userDrawn="1"/>
        </p:nvSpPr>
        <p:spPr>
          <a:xfrm>
            <a:off x="2434581" y="2321004"/>
            <a:ext cx="7322838" cy="2215991"/>
          </a:xfrm>
          <a:prstGeom prst="rect">
            <a:avLst/>
          </a:prstGeom>
          <a:noFill/>
        </p:spPr>
        <p:txBody>
          <a:bodyPr wrap="none" rtlCol="0">
            <a:spAutoFit/>
          </a:bodyPr>
          <a:lstStyle/>
          <a:p>
            <a:r>
              <a:rPr lang="es-MX" sz="13800" b="1" dirty="0">
                <a:effectLst>
                  <a:outerShdw blurRad="38100" dist="38100" dir="2700000" algn="tl">
                    <a:srgbClr val="000000">
                      <a:alpha val="43137"/>
                    </a:srgbClr>
                  </a:outerShdw>
                </a:effectLst>
                <a:latin typeface="Segoe Script" panose="030B0504020000000003" pitchFamily="66" charset="0"/>
              </a:rPr>
              <a:t>Gracias</a:t>
            </a:r>
            <a:endParaRPr lang="es-CO" sz="13800" b="1" dirty="0">
              <a:effectLst>
                <a:outerShdw blurRad="38100" dist="38100" dir="2700000" algn="tl">
                  <a:srgbClr val="000000">
                    <a:alpha val="43137"/>
                  </a:srgbClr>
                </a:outerShdw>
              </a:effectLst>
              <a:latin typeface="Segoe Script" panose="030B0504020000000003" pitchFamily="66" charset="0"/>
            </a:endParaRPr>
          </a:p>
        </p:txBody>
      </p:sp>
      <p:sp>
        <p:nvSpPr>
          <p:cNvPr id="4" name="Rectángulo: esquinas redondeadas 3">
            <a:extLst>
              <a:ext uri="{FF2B5EF4-FFF2-40B4-BE49-F238E27FC236}">
                <a16:creationId xmlns:a16="http://schemas.microsoft.com/office/drawing/2014/main" id="{AE41F452-3CBB-44E9-8C4F-AF5B47D1552F}"/>
              </a:ext>
            </a:extLst>
          </p:cNvPr>
          <p:cNvSpPr/>
          <p:nvPr userDrawn="1"/>
        </p:nvSpPr>
        <p:spPr>
          <a:xfrm rot="1418001">
            <a:off x="11592564" y="-1146686"/>
            <a:ext cx="347720" cy="2242571"/>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7" name="Rectángulo: esquinas redondeadas 6">
            <a:extLst>
              <a:ext uri="{FF2B5EF4-FFF2-40B4-BE49-F238E27FC236}">
                <a16:creationId xmlns:a16="http://schemas.microsoft.com/office/drawing/2014/main" id="{CC919A27-3543-4119-A66A-101ED25619CD}"/>
              </a:ext>
            </a:extLst>
          </p:cNvPr>
          <p:cNvSpPr/>
          <p:nvPr userDrawn="1"/>
        </p:nvSpPr>
        <p:spPr>
          <a:xfrm rot="1418001">
            <a:off x="12020006" y="-811355"/>
            <a:ext cx="343989" cy="1950750"/>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8" name="Rectángulo: esquinas redondeadas 7">
            <a:extLst>
              <a:ext uri="{FF2B5EF4-FFF2-40B4-BE49-F238E27FC236}">
                <a16:creationId xmlns:a16="http://schemas.microsoft.com/office/drawing/2014/main" id="{A21219A0-E3E7-4107-804A-E981DE8A95F0}"/>
              </a:ext>
            </a:extLst>
          </p:cNvPr>
          <p:cNvSpPr/>
          <p:nvPr userDrawn="1"/>
        </p:nvSpPr>
        <p:spPr>
          <a:xfrm rot="1418001">
            <a:off x="10651885" y="-1452969"/>
            <a:ext cx="347720" cy="2406515"/>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9" name="Rectángulo: esquinas redondeadas 8">
            <a:extLst>
              <a:ext uri="{FF2B5EF4-FFF2-40B4-BE49-F238E27FC236}">
                <a16:creationId xmlns:a16="http://schemas.microsoft.com/office/drawing/2014/main" id="{E84988E6-5030-4B95-B3AE-CB3A73E0927A}"/>
              </a:ext>
            </a:extLst>
          </p:cNvPr>
          <p:cNvSpPr/>
          <p:nvPr userDrawn="1"/>
        </p:nvSpPr>
        <p:spPr>
          <a:xfrm rot="1418001">
            <a:off x="11129420" y="-1314358"/>
            <a:ext cx="347720" cy="2332476"/>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0" name="Rectángulo: esquinas redondeadas 9">
            <a:extLst>
              <a:ext uri="{FF2B5EF4-FFF2-40B4-BE49-F238E27FC236}">
                <a16:creationId xmlns:a16="http://schemas.microsoft.com/office/drawing/2014/main" id="{4693ED33-E584-4CEB-9D29-BD61877CF01D}"/>
              </a:ext>
            </a:extLst>
          </p:cNvPr>
          <p:cNvSpPr/>
          <p:nvPr userDrawn="1"/>
        </p:nvSpPr>
        <p:spPr>
          <a:xfrm rot="1418001">
            <a:off x="9686937" y="-945445"/>
            <a:ext cx="349359" cy="1499147"/>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1" name="Rectángulo: esquinas redondeadas 10">
            <a:extLst>
              <a:ext uri="{FF2B5EF4-FFF2-40B4-BE49-F238E27FC236}">
                <a16:creationId xmlns:a16="http://schemas.microsoft.com/office/drawing/2014/main" id="{EA696654-9E27-4E69-A4E9-D7A9AE7EAB3E}"/>
              </a:ext>
            </a:extLst>
          </p:cNvPr>
          <p:cNvSpPr/>
          <p:nvPr userDrawn="1"/>
        </p:nvSpPr>
        <p:spPr>
          <a:xfrm rot="1418001">
            <a:off x="10207565" y="-1534772"/>
            <a:ext cx="347720" cy="2239012"/>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2" name="Rectángulo: esquinas redondeadas 11">
            <a:extLst>
              <a:ext uri="{FF2B5EF4-FFF2-40B4-BE49-F238E27FC236}">
                <a16:creationId xmlns:a16="http://schemas.microsoft.com/office/drawing/2014/main" id="{CECC69FB-A389-4070-84E8-B13211C16451}"/>
              </a:ext>
            </a:extLst>
          </p:cNvPr>
          <p:cNvSpPr/>
          <p:nvPr userDrawn="1"/>
        </p:nvSpPr>
        <p:spPr>
          <a:xfrm rot="1418001">
            <a:off x="8628879" y="-693072"/>
            <a:ext cx="324000" cy="1451894"/>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3" name="Rectángulo: esquinas redondeadas 12">
            <a:extLst>
              <a:ext uri="{FF2B5EF4-FFF2-40B4-BE49-F238E27FC236}">
                <a16:creationId xmlns:a16="http://schemas.microsoft.com/office/drawing/2014/main" id="{E0CDD777-0002-4A51-B416-86F4A557EEFA}"/>
              </a:ext>
            </a:extLst>
          </p:cNvPr>
          <p:cNvSpPr/>
          <p:nvPr userDrawn="1"/>
        </p:nvSpPr>
        <p:spPr>
          <a:xfrm rot="1418001">
            <a:off x="9157920" y="-673752"/>
            <a:ext cx="322053" cy="1182069"/>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4" name="Rectángulo: esquinas redondeadas 13">
            <a:extLst>
              <a:ext uri="{FF2B5EF4-FFF2-40B4-BE49-F238E27FC236}">
                <a16:creationId xmlns:a16="http://schemas.microsoft.com/office/drawing/2014/main" id="{C79257E1-DFEE-4D9F-8ECD-7049023990C0}"/>
              </a:ext>
            </a:extLst>
          </p:cNvPr>
          <p:cNvSpPr/>
          <p:nvPr userDrawn="1"/>
        </p:nvSpPr>
        <p:spPr>
          <a:xfrm rot="1418001">
            <a:off x="7694677" y="-399129"/>
            <a:ext cx="324000" cy="581599"/>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5" name="Rectángulo: esquinas redondeadas 14">
            <a:extLst>
              <a:ext uri="{FF2B5EF4-FFF2-40B4-BE49-F238E27FC236}">
                <a16:creationId xmlns:a16="http://schemas.microsoft.com/office/drawing/2014/main" id="{157EF5F7-FC44-4334-99CE-AA196E299A7D}"/>
              </a:ext>
            </a:extLst>
          </p:cNvPr>
          <p:cNvSpPr/>
          <p:nvPr userDrawn="1"/>
        </p:nvSpPr>
        <p:spPr>
          <a:xfrm rot="1418001">
            <a:off x="8100558" y="-568873"/>
            <a:ext cx="349200" cy="1226862"/>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39627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AFI personalizado 1">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F0A99B6-547D-490F-88D8-9A4D24D6F771}"/>
              </a:ext>
            </a:extLst>
          </p:cNvPr>
          <p:cNvPicPr>
            <a:picLocks noChangeAspect="1"/>
          </p:cNvPicPr>
          <p:nvPr userDrawn="1"/>
        </p:nvPicPr>
        <p:blipFill rotWithShape="1">
          <a:blip r:embed="rId2">
            <a:alphaModFix amt="20000"/>
          </a:blip>
          <a:srcRect t="10472" b="5009"/>
          <a:stretch/>
        </p:blipFill>
        <p:spPr>
          <a:xfrm>
            <a:off x="0" y="0"/>
            <a:ext cx="12192000" cy="6858000"/>
          </a:xfrm>
          <a:prstGeom prst="rect">
            <a:avLst/>
          </a:prstGeom>
        </p:spPr>
      </p:pic>
      <p:sp>
        <p:nvSpPr>
          <p:cNvPr id="28" name="Marcador de texto 67">
            <a:extLst>
              <a:ext uri="{FF2B5EF4-FFF2-40B4-BE49-F238E27FC236}">
                <a16:creationId xmlns:a16="http://schemas.microsoft.com/office/drawing/2014/main" id="{4C937964-7578-479C-AE56-230342CD842D}"/>
              </a:ext>
            </a:extLst>
          </p:cNvPr>
          <p:cNvSpPr>
            <a:spLocks noGrp="1"/>
          </p:cNvSpPr>
          <p:nvPr>
            <p:ph type="body" sz="quarter" idx="10" hasCustomPrompt="1"/>
          </p:nvPr>
        </p:nvSpPr>
        <p:spPr>
          <a:xfrm>
            <a:off x="513381" y="1690457"/>
            <a:ext cx="6413500" cy="2705100"/>
          </a:xfrm>
          <a:prstGeom prst="rect">
            <a:avLst/>
          </a:prstGeom>
        </p:spPr>
        <p:txBody>
          <a:bodyPr/>
          <a:lstStyle>
            <a:lvl1pPr marL="0" indent="0">
              <a:buNone/>
              <a:defRPr sz="10000">
                <a:latin typeface="+mj-lt"/>
              </a:defRPr>
            </a:lvl1pPr>
          </a:lstStyle>
          <a:p>
            <a:pPr lvl="0"/>
            <a:r>
              <a:rPr lang="es-ES" dirty="0"/>
              <a:t>Título</a:t>
            </a:r>
            <a:endParaRPr lang="es-CO" dirty="0"/>
          </a:p>
        </p:txBody>
      </p:sp>
      <p:sp>
        <p:nvSpPr>
          <p:cNvPr id="29" name="Marcador de texto 69">
            <a:extLst>
              <a:ext uri="{FF2B5EF4-FFF2-40B4-BE49-F238E27FC236}">
                <a16:creationId xmlns:a16="http://schemas.microsoft.com/office/drawing/2014/main" id="{18BC8980-3440-48BA-9227-1FB291501315}"/>
              </a:ext>
            </a:extLst>
          </p:cNvPr>
          <p:cNvSpPr>
            <a:spLocks noGrp="1"/>
          </p:cNvSpPr>
          <p:nvPr>
            <p:ph type="body" sz="quarter" idx="11" hasCustomPrompt="1"/>
          </p:nvPr>
        </p:nvSpPr>
        <p:spPr>
          <a:xfrm>
            <a:off x="513382" y="4604096"/>
            <a:ext cx="6413499" cy="571500"/>
          </a:xfrm>
          <a:prstGeom prst="rect">
            <a:avLst/>
          </a:prstGeom>
        </p:spPr>
        <p:txBody>
          <a:bodyPr/>
          <a:lstStyle>
            <a:lvl1pPr marL="0" indent="0">
              <a:buNone/>
              <a:defRPr sz="1800"/>
            </a:lvl1pPr>
          </a:lstStyle>
          <a:p>
            <a:pPr lvl="0"/>
            <a:r>
              <a:rPr lang="es-ES" dirty="0"/>
              <a:t>Agrega una descripción corta acá</a:t>
            </a:r>
            <a:endParaRPr lang="es-CO" dirty="0"/>
          </a:p>
        </p:txBody>
      </p:sp>
      <p:sp>
        <p:nvSpPr>
          <p:cNvPr id="30" name="Freeform 35">
            <a:extLst>
              <a:ext uri="{FF2B5EF4-FFF2-40B4-BE49-F238E27FC236}">
                <a16:creationId xmlns:a16="http://schemas.microsoft.com/office/drawing/2014/main" id="{6173D391-5C88-42B9-BE66-479317CC4F8F}"/>
              </a:ext>
            </a:extLst>
          </p:cNvPr>
          <p:cNvSpPr/>
          <p:nvPr userDrawn="1"/>
        </p:nvSpPr>
        <p:spPr>
          <a:xfrm>
            <a:off x="456976" y="6328724"/>
            <a:ext cx="278391" cy="278391"/>
          </a:xfrm>
          <a:custGeom>
            <a:avLst/>
            <a:gdLst/>
            <a:ahLst/>
            <a:cxnLst/>
            <a:rect l="l" t="t" r="r" b="b"/>
            <a:pathLst>
              <a:path w="641476" h="641476">
                <a:moveTo>
                  <a:pt x="0" y="0"/>
                </a:moveTo>
                <a:lnTo>
                  <a:pt x="641476" y="0"/>
                </a:lnTo>
                <a:lnTo>
                  <a:pt x="641476" y="641477"/>
                </a:lnTo>
                <a:lnTo>
                  <a:pt x="0" y="6414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1" name="CuadroTexto 30">
            <a:extLst>
              <a:ext uri="{FF2B5EF4-FFF2-40B4-BE49-F238E27FC236}">
                <a16:creationId xmlns:a16="http://schemas.microsoft.com/office/drawing/2014/main" id="{49E16816-F4B1-46AC-9A99-021E4357CB3B}"/>
              </a:ext>
            </a:extLst>
          </p:cNvPr>
          <p:cNvSpPr txBox="1"/>
          <p:nvPr userDrawn="1"/>
        </p:nvSpPr>
        <p:spPr>
          <a:xfrm>
            <a:off x="735367" y="6298642"/>
            <a:ext cx="3120278" cy="338554"/>
          </a:xfrm>
          <a:prstGeom prst="rect">
            <a:avLst/>
          </a:prstGeom>
          <a:noFill/>
        </p:spPr>
        <p:txBody>
          <a:bodyPr wrap="none" rtlCol="0">
            <a:spAutoFit/>
          </a:bodyPr>
          <a:lstStyle/>
          <a:p>
            <a:r>
              <a:rPr lang="es-CO" sz="1600" b="0" dirty="0">
                <a:latin typeface="+mj-lt"/>
              </a:rPr>
              <a:t>www.afiinternationalgroup.com</a:t>
            </a:r>
          </a:p>
        </p:txBody>
      </p:sp>
      <p:pic>
        <p:nvPicPr>
          <p:cNvPr id="55" name="Imagen 54">
            <a:extLst>
              <a:ext uri="{FF2B5EF4-FFF2-40B4-BE49-F238E27FC236}">
                <a16:creationId xmlns:a16="http://schemas.microsoft.com/office/drawing/2014/main" id="{945D4884-7565-47FE-9AAF-1B4D3349E167}"/>
              </a:ext>
            </a:extLst>
          </p:cNvPr>
          <p:cNvPicPr>
            <a:picLocks noChangeAspect="1"/>
          </p:cNvPicPr>
          <p:nvPr userDrawn="1"/>
        </p:nvPicPr>
        <p:blipFill>
          <a:blip r:embed="rId5"/>
          <a:stretch>
            <a:fillRect/>
          </a:stretch>
        </p:blipFill>
        <p:spPr>
          <a:xfrm>
            <a:off x="115656" y="111344"/>
            <a:ext cx="1813447" cy="1111692"/>
          </a:xfrm>
          <a:prstGeom prst="rect">
            <a:avLst/>
          </a:prstGeom>
        </p:spPr>
      </p:pic>
      <p:sp>
        <p:nvSpPr>
          <p:cNvPr id="18" name="Rectángulo: esquinas redondeadas 17">
            <a:extLst>
              <a:ext uri="{FF2B5EF4-FFF2-40B4-BE49-F238E27FC236}">
                <a16:creationId xmlns:a16="http://schemas.microsoft.com/office/drawing/2014/main" id="{02C51D3E-FF4D-4F96-87AE-E95C4A8A016E}"/>
              </a:ext>
            </a:extLst>
          </p:cNvPr>
          <p:cNvSpPr/>
          <p:nvPr userDrawn="1"/>
        </p:nvSpPr>
        <p:spPr>
          <a:xfrm rot="1418001">
            <a:off x="11592564" y="-1146686"/>
            <a:ext cx="347720" cy="2242571"/>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9" name="Rectángulo: esquinas redondeadas 18">
            <a:extLst>
              <a:ext uri="{FF2B5EF4-FFF2-40B4-BE49-F238E27FC236}">
                <a16:creationId xmlns:a16="http://schemas.microsoft.com/office/drawing/2014/main" id="{86CAB56A-DF39-4AFB-9125-507C6906F9BD}"/>
              </a:ext>
            </a:extLst>
          </p:cNvPr>
          <p:cNvSpPr/>
          <p:nvPr userDrawn="1"/>
        </p:nvSpPr>
        <p:spPr>
          <a:xfrm rot="1418001">
            <a:off x="12020006" y="-811355"/>
            <a:ext cx="343989" cy="1950750"/>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0" name="Rectángulo: esquinas redondeadas 19">
            <a:extLst>
              <a:ext uri="{FF2B5EF4-FFF2-40B4-BE49-F238E27FC236}">
                <a16:creationId xmlns:a16="http://schemas.microsoft.com/office/drawing/2014/main" id="{50CC28ED-C5EF-44D2-864D-184090072630}"/>
              </a:ext>
            </a:extLst>
          </p:cNvPr>
          <p:cNvSpPr/>
          <p:nvPr userDrawn="1"/>
        </p:nvSpPr>
        <p:spPr>
          <a:xfrm rot="1418001">
            <a:off x="10651885" y="-1452969"/>
            <a:ext cx="347720" cy="2406515"/>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1" name="Rectángulo: esquinas redondeadas 20">
            <a:extLst>
              <a:ext uri="{FF2B5EF4-FFF2-40B4-BE49-F238E27FC236}">
                <a16:creationId xmlns:a16="http://schemas.microsoft.com/office/drawing/2014/main" id="{05E1FAEE-C396-4D6E-83A2-EC1234F19BF5}"/>
              </a:ext>
            </a:extLst>
          </p:cNvPr>
          <p:cNvSpPr/>
          <p:nvPr userDrawn="1"/>
        </p:nvSpPr>
        <p:spPr>
          <a:xfrm rot="1418001">
            <a:off x="11129420" y="-1314358"/>
            <a:ext cx="347720" cy="2332476"/>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2" name="Rectángulo: esquinas redondeadas 21">
            <a:extLst>
              <a:ext uri="{FF2B5EF4-FFF2-40B4-BE49-F238E27FC236}">
                <a16:creationId xmlns:a16="http://schemas.microsoft.com/office/drawing/2014/main" id="{04849AA4-8C53-4FDB-87F2-55F355A09C85}"/>
              </a:ext>
            </a:extLst>
          </p:cNvPr>
          <p:cNvSpPr/>
          <p:nvPr userDrawn="1"/>
        </p:nvSpPr>
        <p:spPr>
          <a:xfrm rot="1418001">
            <a:off x="9686937" y="-945445"/>
            <a:ext cx="349359" cy="1499147"/>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3" name="Rectángulo: esquinas redondeadas 22">
            <a:extLst>
              <a:ext uri="{FF2B5EF4-FFF2-40B4-BE49-F238E27FC236}">
                <a16:creationId xmlns:a16="http://schemas.microsoft.com/office/drawing/2014/main" id="{F3FC53D5-E6FE-4C44-B91E-032DA0B37C30}"/>
              </a:ext>
            </a:extLst>
          </p:cNvPr>
          <p:cNvSpPr/>
          <p:nvPr userDrawn="1"/>
        </p:nvSpPr>
        <p:spPr>
          <a:xfrm rot="1418001">
            <a:off x="10207565" y="-1534772"/>
            <a:ext cx="347720" cy="2239012"/>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4" name="Rectángulo: esquinas redondeadas 23">
            <a:extLst>
              <a:ext uri="{FF2B5EF4-FFF2-40B4-BE49-F238E27FC236}">
                <a16:creationId xmlns:a16="http://schemas.microsoft.com/office/drawing/2014/main" id="{779CB2C4-7B4F-469B-A62F-703263A0BA8B}"/>
              </a:ext>
            </a:extLst>
          </p:cNvPr>
          <p:cNvSpPr/>
          <p:nvPr userDrawn="1"/>
        </p:nvSpPr>
        <p:spPr>
          <a:xfrm rot="1418001">
            <a:off x="8628879" y="-693072"/>
            <a:ext cx="324000" cy="1451894"/>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5" name="Rectángulo: esquinas redondeadas 24">
            <a:extLst>
              <a:ext uri="{FF2B5EF4-FFF2-40B4-BE49-F238E27FC236}">
                <a16:creationId xmlns:a16="http://schemas.microsoft.com/office/drawing/2014/main" id="{8FCAAF20-1B64-4250-A3AB-28A31693C561}"/>
              </a:ext>
            </a:extLst>
          </p:cNvPr>
          <p:cNvSpPr/>
          <p:nvPr userDrawn="1"/>
        </p:nvSpPr>
        <p:spPr>
          <a:xfrm rot="1418001">
            <a:off x="9157920" y="-673752"/>
            <a:ext cx="322053" cy="1182069"/>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6" name="Rectángulo: esquinas redondeadas 25">
            <a:extLst>
              <a:ext uri="{FF2B5EF4-FFF2-40B4-BE49-F238E27FC236}">
                <a16:creationId xmlns:a16="http://schemas.microsoft.com/office/drawing/2014/main" id="{3B946D9D-C7A5-4787-A422-19F16E97A8E4}"/>
              </a:ext>
            </a:extLst>
          </p:cNvPr>
          <p:cNvSpPr/>
          <p:nvPr userDrawn="1"/>
        </p:nvSpPr>
        <p:spPr>
          <a:xfrm rot="1418001">
            <a:off x="7694677" y="-399129"/>
            <a:ext cx="324000" cy="581599"/>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27" name="Rectángulo: esquinas redondeadas 26">
            <a:extLst>
              <a:ext uri="{FF2B5EF4-FFF2-40B4-BE49-F238E27FC236}">
                <a16:creationId xmlns:a16="http://schemas.microsoft.com/office/drawing/2014/main" id="{BA775176-881F-42A9-B9F3-A86795FB2451}"/>
              </a:ext>
            </a:extLst>
          </p:cNvPr>
          <p:cNvSpPr/>
          <p:nvPr userDrawn="1"/>
        </p:nvSpPr>
        <p:spPr>
          <a:xfrm rot="1418001">
            <a:off x="8100558" y="-568873"/>
            <a:ext cx="349200" cy="1226862"/>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13837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AFI personalizado 2">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5A21C6C-CD56-48C2-9C0B-583333F26972}"/>
              </a:ext>
            </a:extLst>
          </p:cNvPr>
          <p:cNvPicPr>
            <a:picLocks noChangeAspect="1"/>
          </p:cNvPicPr>
          <p:nvPr userDrawn="1"/>
        </p:nvPicPr>
        <p:blipFill>
          <a:blip r:embed="rId2"/>
          <a:stretch>
            <a:fillRect/>
          </a:stretch>
        </p:blipFill>
        <p:spPr>
          <a:xfrm>
            <a:off x="115656" y="111344"/>
            <a:ext cx="1813447" cy="1111692"/>
          </a:xfrm>
          <a:prstGeom prst="rect">
            <a:avLst/>
          </a:prstGeom>
        </p:spPr>
      </p:pic>
      <p:sp>
        <p:nvSpPr>
          <p:cNvPr id="15" name="Freeform 3">
            <a:extLst>
              <a:ext uri="{FF2B5EF4-FFF2-40B4-BE49-F238E27FC236}">
                <a16:creationId xmlns:a16="http://schemas.microsoft.com/office/drawing/2014/main" id="{6141CC0B-B0E2-4A06-89BF-2A1CC9E49C2D}"/>
              </a:ext>
            </a:extLst>
          </p:cNvPr>
          <p:cNvSpPr/>
          <p:nvPr userDrawn="1"/>
        </p:nvSpPr>
        <p:spPr>
          <a:xfrm rot="5400000">
            <a:off x="5114286" y="1228944"/>
            <a:ext cx="468000" cy="10696575"/>
          </a:xfrm>
          <a:prstGeom prst="round2SameRect">
            <a:avLst>
              <a:gd name="adj1" fmla="val 50000"/>
              <a:gd name="adj2" fmla="val 0"/>
            </a:avLst>
          </a:prstGeom>
          <a:solidFill>
            <a:schemeClr val="bg1">
              <a:lumMod val="95000"/>
            </a:schemeClr>
          </a:solidFill>
          <a:ln>
            <a:noFill/>
          </a:ln>
        </p:spPr>
      </p:sp>
    </p:spTree>
    <p:extLst>
      <p:ext uri="{BB962C8B-B14F-4D97-AF65-F5344CB8AC3E}">
        <p14:creationId xmlns:p14="http://schemas.microsoft.com/office/powerpoint/2010/main" val="39664991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AFI personalizado 3">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5A21C6C-CD56-48C2-9C0B-583333F26972}"/>
              </a:ext>
            </a:extLst>
          </p:cNvPr>
          <p:cNvPicPr>
            <a:picLocks noChangeAspect="1"/>
          </p:cNvPicPr>
          <p:nvPr userDrawn="1"/>
        </p:nvPicPr>
        <p:blipFill>
          <a:blip r:embed="rId2"/>
          <a:stretch>
            <a:fillRect/>
          </a:stretch>
        </p:blipFill>
        <p:spPr>
          <a:xfrm>
            <a:off x="10396556" y="5623144"/>
            <a:ext cx="1813447" cy="1111692"/>
          </a:xfrm>
          <a:prstGeom prst="rect">
            <a:avLst/>
          </a:prstGeom>
        </p:spPr>
      </p:pic>
    </p:spTree>
    <p:extLst>
      <p:ext uri="{BB962C8B-B14F-4D97-AF65-F5344CB8AC3E}">
        <p14:creationId xmlns:p14="http://schemas.microsoft.com/office/powerpoint/2010/main" val="1053950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AFI personalizado 3">
    <p:spTree>
      <p:nvGrpSpPr>
        <p:cNvPr id="1" name=""/>
        <p:cNvGrpSpPr/>
        <p:nvPr/>
      </p:nvGrpSpPr>
      <p:grpSpPr>
        <a:xfrm>
          <a:off x="0" y="0"/>
          <a:ext cx="0" cy="0"/>
          <a:chOff x="0" y="0"/>
          <a:chExt cx="0" cy="0"/>
        </a:xfrm>
      </p:grpSpPr>
      <p:sp>
        <p:nvSpPr>
          <p:cNvPr id="18" name="Freeform 3">
            <a:extLst>
              <a:ext uri="{FF2B5EF4-FFF2-40B4-BE49-F238E27FC236}">
                <a16:creationId xmlns:a16="http://schemas.microsoft.com/office/drawing/2014/main" id="{6B60A6B1-1A08-4DEF-AB55-22851A195D29}"/>
              </a:ext>
            </a:extLst>
          </p:cNvPr>
          <p:cNvSpPr/>
          <p:nvPr userDrawn="1"/>
        </p:nvSpPr>
        <p:spPr>
          <a:xfrm>
            <a:off x="8544865" y="0"/>
            <a:ext cx="3665138" cy="6858000"/>
          </a:xfrm>
          <a:prstGeom prst="rect">
            <a:avLst/>
          </a:prstGeom>
          <a:solidFill>
            <a:schemeClr val="bg1">
              <a:lumMod val="95000"/>
            </a:schemeClr>
          </a:solidFill>
          <a:ln>
            <a:noFill/>
          </a:ln>
        </p:spPr>
      </p:sp>
      <p:pic>
        <p:nvPicPr>
          <p:cNvPr id="13" name="Imagen 12">
            <a:extLst>
              <a:ext uri="{FF2B5EF4-FFF2-40B4-BE49-F238E27FC236}">
                <a16:creationId xmlns:a16="http://schemas.microsoft.com/office/drawing/2014/main" id="{65A21C6C-CD56-48C2-9C0B-583333F26972}"/>
              </a:ext>
            </a:extLst>
          </p:cNvPr>
          <p:cNvPicPr>
            <a:picLocks noChangeAspect="1"/>
          </p:cNvPicPr>
          <p:nvPr userDrawn="1"/>
        </p:nvPicPr>
        <p:blipFill>
          <a:blip r:embed="rId2"/>
          <a:stretch>
            <a:fillRect/>
          </a:stretch>
        </p:blipFill>
        <p:spPr>
          <a:xfrm>
            <a:off x="10396556" y="5623144"/>
            <a:ext cx="1813447" cy="1111692"/>
          </a:xfrm>
          <a:prstGeom prst="rect">
            <a:avLst/>
          </a:prstGeom>
        </p:spPr>
      </p:pic>
    </p:spTree>
    <p:extLst>
      <p:ext uri="{BB962C8B-B14F-4D97-AF65-F5344CB8AC3E}">
        <p14:creationId xmlns:p14="http://schemas.microsoft.com/office/powerpoint/2010/main" val="28652857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AFI personalizado 3">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65A21C6C-CD56-48C2-9C0B-583333F26972}"/>
              </a:ext>
            </a:extLst>
          </p:cNvPr>
          <p:cNvPicPr>
            <a:picLocks noChangeAspect="1"/>
          </p:cNvPicPr>
          <p:nvPr userDrawn="1"/>
        </p:nvPicPr>
        <p:blipFill>
          <a:blip r:embed="rId2"/>
          <a:stretch>
            <a:fillRect/>
          </a:stretch>
        </p:blipFill>
        <p:spPr>
          <a:xfrm>
            <a:off x="10396556" y="5623144"/>
            <a:ext cx="1813447" cy="1111692"/>
          </a:xfrm>
          <a:prstGeom prst="rect">
            <a:avLst/>
          </a:prstGeom>
        </p:spPr>
      </p:pic>
      <p:sp>
        <p:nvSpPr>
          <p:cNvPr id="4" name="Freeform 3">
            <a:extLst>
              <a:ext uri="{FF2B5EF4-FFF2-40B4-BE49-F238E27FC236}">
                <a16:creationId xmlns:a16="http://schemas.microsoft.com/office/drawing/2014/main" id="{54BBEF10-AD2C-4183-842B-D1957193E53E}"/>
              </a:ext>
            </a:extLst>
          </p:cNvPr>
          <p:cNvSpPr/>
          <p:nvPr userDrawn="1"/>
        </p:nvSpPr>
        <p:spPr>
          <a:xfrm>
            <a:off x="0" y="0"/>
            <a:ext cx="3665138" cy="6858000"/>
          </a:xfrm>
          <a:prstGeom prst="rect">
            <a:avLst/>
          </a:prstGeom>
          <a:solidFill>
            <a:schemeClr val="bg1">
              <a:lumMod val="95000"/>
            </a:schemeClr>
          </a:solidFill>
          <a:ln>
            <a:noFill/>
          </a:ln>
        </p:spPr>
      </p:sp>
    </p:spTree>
    <p:extLst>
      <p:ext uri="{BB962C8B-B14F-4D97-AF65-F5344CB8AC3E}">
        <p14:creationId xmlns:p14="http://schemas.microsoft.com/office/powerpoint/2010/main" val="4103274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AFI personalizado 4">
    <p:spTree>
      <p:nvGrpSpPr>
        <p:cNvPr id="1" name=""/>
        <p:cNvGrpSpPr/>
        <p:nvPr/>
      </p:nvGrpSpPr>
      <p:grpSpPr>
        <a:xfrm>
          <a:off x="0" y="0"/>
          <a:ext cx="0" cy="0"/>
          <a:chOff x="0" y="0"/>
          <a:chExt cx="0" cy="0"/>
        </a:xfrm>
      </p:grpSpPr>
      <p:pic>
        <p:nvPicPr>
          <p:cNvPr id="33" name="Imagen 32">
            <a:extLst>
              <a:ext uri="{FF2B5EF4-FFF2-40B4-BE49-F238E27FC236}">
                <a16:creationId xmlns:a16="http://schemas.microsoft.com/office/drawing/2014/main" id="{B79D4A59-4E8C-4FC8-8C07-5B73099AFD02}"/>
              </a:ext>
            </a:extLst>
          </p:cNvPr>
          <p:cNvPicPr>
            <a:picLocks noChangeAspect="1"/>
          </p:cNvPicPr>
          <p:nvPr userDrawn="1"/>
        </p:nvPicPr>
        <p:blipFill rotWithShape="1">
          <a:blip r:embed="rId2"/>
          <a:srcRect l="13774" r="6061"/>
          <a:stretch/>
        </p:blipFill>
        <p:spPr>
          <a:xfrm>
            <a:off x="0" y="0"/>
            <a:ext cx="3665138" cy="6858000"/>
          </a:xfrm>
          <a:prstGeom prst="rect">
            <a:avLst/>
          </a:prstGeom>
        </p:spPr>
      </p:pic>
      <p:sp>
        <p:nvSpPr>
          <p:cNvPr id="32" name="Rectángulo 31">
            <a:extLst>
              <a:ext uri="{FF2B5EF4-FFF2-40B4-BE49-F238E27FC236}">
                <a16:creationId xmlns:a16="http://schemas.microsoft.com/office/drawing/2014/main" id="{F9D31C87-7F67-4C20-9B5C-E7356C159688}"/>
              </a:ext>
            </a:extLst>
          </p:cNvPr>
          <p:cNvSpPr/>
          <p:nvPr userDrawn="1"/>
        </p:nvSpPr>
        <p:spPr>
          <a:xfrm>
            <a:off x="0" y="0"/>
            <a:ext cx="3665138" cy="6858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31" name="Imagen 30">
            <a:extLst>
              <a:ext uri="{FF2B5EF4-FFF2-40B4-BE49-F238E27FC236}">
                <a16:creationId xmlns:a16="http://schemas.microsoft.com/office/drawing/2014/main" id="{D21BAE43-C248-4F59-B465-8A1D30F78C90}"/>
              </a:ext>
            </a:extLst>
          </p:cNvPr>
          <p:cNvPicPr>
            <a:picLocks noChangeAspect="1"/>
          </p:cNvPicPr>
          <p:nvPr userDrawn="1"/>
        </p:nvPicPr>
        <p:blipFill>
          <a:blip r:embed="rId3"/>
          <a:stretch>
            <a:fillRect/>
          </a:stretch>
        </p:blipFill>
        <p:spPr>
          <a:xfrm>
            <a:off x="115656" y="111344"/>
            <a:ext cx="1813447" cy="1111692"/>
          </a:xfrm>
          <a:prstGeom prst="rect">
            <a:avLst/>
          </a:prstGeom>
        </p:spPr>
      </p:pic>
    </p:spTree>
    <p:extLst>
      <p:ext uri="{BB962C8B-B14F-4D97-AF65-F5344CB8AC3E}">
        <p14:creationId xmlns:p14="http://schemas.microsoft.com/office/powerpoint/2010/main" val="20715593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AFI personalizado 5">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FBE7132-C9D2-4C83-8EDB-05A44D918484}"/>
              </a:ext>
            </a:extLst>
          </p:cNvPr>
          <p:cNvPicPr>
            <a:picLocks noChangeAspect="1"/>
          </p:cNvPicPr>
          <p:nvPr userDrawn="1"/>
        </p:nvPicPr>
        <p:blipFill rotWithShape="1">
          <a:blip r:embed="rId2"/>
          <a:srcRect l="9918" r="9918"/>
          <a:stretch/>
        </p:blipFill>
        <p:spPr>
          <a:xfrm>
            <a:off x="0" y="0"/>
            <a:ext cx="3665138" cy="6858000"/>
          </a:xfrm>
          <a:prstGeom prst="rect">
            <a:avLst/>
          </a:prstGeom>
        </p:spPr>
      </p:pic>
      <p:sp>
        <p:nvSpPr>
          <p:cNvPr id="3" name="Rectángulo 2">
            <a:extLst>
              <a:ext uri="{FF2B5EF4-FFF2-40B4-BE49-F238E27FC236}">
                <a16:creationId xmlns:a16="http://schemas.microsoft.com/office/drawing/2014/main" id="{73B7CB18-141A-4BCF-88B3-67CEE599B05C}"/>
              </a:ext>
            </a:extLst>
          </p:cNvPr>
          <p:cNvSpPr/>
          <p:nvPr userDrawn="1"/>
        </p:nvSpPr>
        <p:spPr>
          <a:xfrm>
            <a:off x="0" y="0"/>
            <a:ext cx="3665138" cy="6854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a:extLst>
              <a:ext uri="{FF2B5EF4-FFF2-40B4-BE49-F238E27FC236}">
                <a16:creationId xmlns:a16="http://schemas.microsoft.com/office/drawing/2014/main" id="{1144A779-6ABB-4C89-A6A2-D1E589D31EEE}"/>
              </a:ext>
            </a:extLst>
          </p:cNvPr>
          <p:cNvPicPr>
            <a:picLocks noChangeAspect="1"/>
          </p:cNvPicPr>
          <p:nvPr userDrawn="1"/>
        </p:nvPicPr>
        <p:blipFill>
          <a:blip r:embed="rId3"/>
          <a:stretch>
            <a:fillRect/>
          </a:stretch>
        </p:blipFill>
        <p:spPr>
          <a:xfrm>
            <a:off x="115656" y="111344"/>
            <a:ext cx="1813447" cy="1111692"/>
          </a:xfrm>
          <a:prstGeom prst="rect">
            <a:avLst/>
          </a:prstGeom>
        </p:spPr>
      </p:pic>
    </p:spTree>
    <p:extLst>
      <p:ext uri="{BB962C8B-B14F-4D97-AF65-F5344CB8AC3E}">
        <p14:creationId xmlns:p14="http://schemas.microsoft.com/office/powerpoint/2010/main" val="3734915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AFI personalizado 6">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2C4F3571-F6E4-4B87-89E9-CFB7DF51B1FC}"/>
              </a:ext>
            </a:extLst>
          </p:cNvPr>
          <p:cNvSpPr/>
          <p:nvPr userDrawn="1"/>
        </p:nvSpPr>
        <p:spPr>
          <a:xfrm flipH="1">
            <a:off x="-1" y="0"/>
            <a:ext cx="3665137" cy="6858001"/>
          </a:xfrm>
          <a:custGeom>
            <a:avLst/>
            <a:gdLst/>
            <a:ahLst/>
            <a:cxnLst/>
            <a:rect l="l" t="t" r="r" b="b"/>
            <a:pathLst>
              <a:path w="758673" h="1215678">
                <a:moveTo>
                  <a:pt x="0" y="0"/>
                </a:moveTo>
                <a:lnTo>
                  <a:pt x="758673" y="0"/>
                </a:lnTo>
                <a:lnTo>
                  <a:pt x="758673" y="1215678"/>
                </a:lnTo>
                <a:lnTo>
                  <a:pt x="0" y="1215678"/>
                </a:lnTo>
                <a:close/>
              </a:path>
            </a:pathLst>
          </a:custGeom>
          <a:blipFill>
            <a:blip r:embed="rId2"/>
            <a:stretch>
              <a:fillRect l="-12172" r="-14552" b="-8794"/>
            </a:stretch>
          </a:blipFill>
        </p:spPr>
      </p:sp>
      <p:sp>
        <p:nvSpPr>
          <p:cNvPr id="3" name="Rectángulo 2">
            <a:extLst>
              <a:ext uri="{FF2B5EF4-FFF2-40B4-BE49-F238E27FC236}">
                <a16:creationId xmlns:a16="http://schemas.microsoft.com/office/drawing/2014/main" id="{3715A025-E7E3-40B3-BDFC-FA5D7A82DE7B}"/>
              </a:ext>
            </a:extLst>
          </p:cNvPr>
          <p:cNvSpPr/>
          <p:nvPr userDrawn="1"/>
        </p:nvSpPr>
        <p:spPr>
          <a:xfrm>
            <a:off x="0" y="0"/>
            <a:ext cx="3665138" cy="6854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4" name="Imagen 13">
            <a:extLst>
              <a:ext uri="{FF2B5EF4-FFF2-40B4-BE49-F238E27FC236}">
                <a16:creationId xmlns:a16="http://schemas.microsoft.com/office/drawing/2014/main" id="{CF568C55-7320-4FB6-B676-3046BCB23B09}"/>
              </a:ext>
            </a:extLst>
          </p:cNvPr>
          <p:cNvPicPr>
            <a:picLocks noChangeAspect="1"/>
          </p:cNvPicPr>
          <p:nvPr userDrawn="1"/>
        </p:nvPicPr>
        <p:blipFill>
          <a:blip r:embed="rId3"/>
          <a:stretch>
            <a:fillRect/>
          </a:stretch>
        </p:blipFill>
        <p:spPr>
          <a:xfrm>
            <a:off x="115656" y="111344"/>
            <a:ext cx="1813447" cy="1111692"/>
          </a:xfrm>
          <a:prstGeom prst="rect">
            <a:avLst/>
          </a:prstGeom>
        </p:spPr>
      </p:pic>
    </p:spTree>
    <p:extLst>
      <p:ext uri="{BB962C8B-B14F-4D97-AF65-F5344CB8AC3E}">
        <p14:creationId xmlns:p14="http://schemas.microsoft.com/office/powerpoint/2010/main" val="2964986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FI personalizado 2">
    <p:spTree>
      <p:nvGrpSpPr>
        <p:cNvPr id="1" name=""/>
        <p:cNvGrpSpPr/>
        <p:nvPr/>
      </p:nvGrpSpPr>
      <p:grpSpPr>
        <a:xfrm>
          <a:off x="0" y="0"/>
          <a:ext cx="0" cy="0"/>
          <a:chOff x="0" y="0"/>
          <a:chExt cx="0" cy="0"/>
        </a:xfrm>
      </p:grpSpPr>
      <p:sp>
        <p:nvSpPr>
          <p:cNvPr id="21" name="Freeform 3">
            <a:extLst>
              <a:ext uri="{FF2B5EF4-FFF2-40B4-BE49-F238E27FC236}">
                <a16:creationId xmlns:a16="http://schemas.microsoft.com/office/drawing/2014/main" id="{3002F426-082A-4CB3-82B4-F442C994A79F}"/>
              </a:ext>
            </a:extLst>
          </p:cNvPr>
          <p:cNvSpPr/>
          <p:nvPr/>
        </p:nvSpPr>
        <p:spPr>
          <a:xfrm>
            <a:off x="0" y="0"/>
            <a:ext cx="4076700" cy="6858000"/>
          </a:xfrm>
          <a:prstGeom prst="rect">
            <a:avLst/>
          </a:prstGeom>
          <a:solidFill>
            <a:schemeClr val="bg1">
              <a:lumMod val="95000"/>
            </a:schemeClr>
          </a:solidFill>
          <a:ln>
            <a:noFill/>
          </a:ln>
        </p:spPr>
      </p:sp>
      <p:pic>
        <p:nvPicPr>
          <p:cNvPr id="109" name="Imagen 108">
            <a:extLst>
              <a:ext uri="{FF2B5EF4-FFF2-40B4-BE49-F238E27FC236}">
                <a16:creationId xmlns:a16="http://schemas.microsoft.com/office/drawing/2014/main" id="{A614DD8C-4BD8-412E-A1E6-43655380FA96}"/>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4" name="Título 3">
            <a:extLst>
              <a:ext uri="{FF2B5EF4-FFF2-40B4-BE49-F238E27FC236}">
                <a16:creationId xmlns:a16="http://schemas.microsoft.com/office/drawing/2014/main" id="{1422991E-5F46-4C09-BA99-2416173AB29D}"/>
              </a:ext>
            </a:extLst>
          </p:cNvPr>
          <p:cNvSpPr>
            <a:spLocks noGrp="1"/>
          </p:cNvSpPr>
          <p:nvPr userDrawn="1">
            <p:ph type="title"/>
          </p:nvPr>
        </p:nvSpPr>
        <p:spPr>
          <a:xfrm>
            <a:off x="4591050" y="531212"/>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6" name="Marcador de texto 5">
            <a:extLst>
              <a:ext uri="{FF2B5EF4-FFF2-40B4-BE49-F238E27FC236}">
                <a16:creationId xmlns:a16="http://schemas.microsoft.com/office/drawing/2014/main" id="{D743630A-7070-46D1-813E-E3CA17218339}"/>
              </a:ext>
            </a:extLst>
          </p:cNvPr>
          <p:cNvSpPr>
            <a:spLocks noGrp="1"/>
          </p:cNvSpPr>
          <p:nvPr userDrawn="1">
            <p:ph type="body" sz="quarter" idx="10"/>
          </p:nvPr>
        </p:nvSpPr>
        <p:spPr>
          <a:xfrm>
            <a:off x="4591050" y="2000250"/>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19" name="Rectángulo: esquinas redondeadas 18">
            <a:extLst>
              <a:ext uri="{FF2B5EF4-FFF2-40B4-BE49-F238E27FC236}">
                <a16:creationId xmlns:a16="http://schemas.microsoft.com/office/drawing/2014/main" id="{9D150A01-5A81-45E0-9694-724BB74F2395}"/>
              </a:ext>
            </a:extLst>
          </p:cNvPr>
          <p:cNvSpPr/>
          <p:nvPr userDrawn="1"/>
        </p:nvSpPr>
        <p:spPr>
          <a:xfrm rot="2636467">
            <a:off x="-270306" y="1271126"/>
            <a:ext cx="3376248" cy="6883894"/>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3" name="Freeform 3">
            <a:extLst>
              <a:ext uri="{FF2B5EF4-FFF2-40B4-BE49-F238E27FC236}">
                <a16:creationId xmlns:a16="http://schemas.microsoft.com/office/drawing/2014/main" id="{A8D426FD-D0A1-45DA-A116-CE6D59F08DC8}"/>
              </a:ext>
            </a:extLst>
          </p:cNvPr>
          <p:cNvSpPr/>
          <p:nvPr userDrawn="1"/>
        </p:nvSpPr>
        <p:spPr>
          <a:xfrm>
            <a:off x="1111620" y="1990125"/>
            <a:ext cx="2965080" cy="2965068"/>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8265" t="-78263" r="-21679" b="-16654"/>
            </a:stretch>
          </a:blipFill>
        </p:spPr>
      </p:sp>
      <p:pic>
        <p:nvPicPr>
          <p:cNvPr id="9" name="Imagen 8">
            <a:extLst>
              <a:ext uri="{FF2B5EF4-FFF2-40B4-BE49-F238E27FC236}">
                <a16:creationId xmlns:a16="http://schemas.microsoft.com/office/drawing/2014/main" id="{9F9C672B-7FC4-4FAB-A21C-E7433E107F7D}"/>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27896605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AFI personalizado 7">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4F9BAB46-DA5E-4CA0-98BC-28096A445572}"/>
              </a:ext>
            </a:extLst>
          </p:cNvPr>
          <p:cNvPicPr>
            <a:picLocks noChangeAspect="1"/>
          </p:cNvPicPr>
          <p:nvPr userDrawn="1"/>
        </p:nvPicPr>
        <p:blipFill rotWithShape="1">
          <a:blip r:embed="rId2"/>
          <a:srcRect r="19835"/>
          <a:stretch/>
        </p:blipFill>
        <p:spPr>
          <a:xfrm>
            <a:off x="0" y="0"/>
            <a:ext cx="3665138" cy="6858000"/>
          </a:xfrm>
          <a:prstGeom prst="rect">
            <a:avLst/>
          </a:prstGeom>
        </p:spPr>
      </p:pic>
      <p:sp>
        <p:nvSpPr>
          <p:cNvPr id="3" name="Rectángulo 2">
            <a:extLst>
              <a:ext uri="{FF2B5EF4-FFF2-40B4-BE49-F238E27FC236}">
                <a16:creationId xmlns:a16="http://schemas.microsoft.com/office/drawing/2014/main" id="{BE31BE00-A4E8-4E86-BB05-55C0AA9FFE90}"/>
              </a:ext>
            </a:extLst>
          </p:cNvPr>
          <p:cNvSpPr/>
          <p:nvPr userDrawn="1"/>
        </p:nvSpPr>
        <p:spPr>
          <a:xfrm>
            <a:off x="0" y="0"/>
            <a:ext cx="3665138" cy="6854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a:extLst>
              <a:ext uri="{FF2B5EF4-FFF2-40B4-BE49-F238E27FC236}">
                <a16:creationId xmlns:a16="http://schemas.microsoft.com/office/drawing/2014/main" id="{A45986AF-76E6-461D-906E-535971566730}"/>
              </a:ext>
            </a:extLst>
          </p:cNvPr>
          <p:cNvPicPr>
            <a:picLocks noChangeAspect="1"/>
          </p:cNvPicPr>
          <p:nvPr userDrawn="1"/>
        </p:nvPicPr>
        <p:blipFill>
          <a:blip r:embed="rId3"/>
          <a:stretch>
            <a:fillRect/>
          </a:stretch>
        </p:blipFill>
        <p:spPr>
          <a:xfrm>
            <a:off x="10378553" y="5637451"/>
            <a:ext cx="1813447" cy="1111692"/>
          </a:xfrm>
          <a:prstGeom prst="rect">
            <a:avLst/>
          </a:prstGeom>
        </p:spPr>
      </p:pic>
    </p:spTree>
    <p:extLst>
      <p:ext uri="{BB962C8B-B14F-4D97-AF65-F5344CB8AC3E}">
        <p14:creationId xmlns:p14="http://schemas.microsoft.com/office/powerpoint/2010/main" val="969773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AFI personalizado 8">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F6B01CBB-B0CF-4E3F-8899-8BD3B36B041E}"/>
              </a:ext>
            </a:extLst>
          </p:cNvPr>
          <p:cNvPicPr>
            <a:picLocks noChangeAspect="1"/>
          </p:cNvPicPr>
          <p:nvPr userDrawn="1"/>
        </p:nvPicPr>
        <p:blipFill rotWithShape="1">
          <a:blip r:embed="rId2"/>
          <a:srcRect r="19896"/>
          <a:stretch/>
        </p:blipFill>
        <p:spPr>
          <a:xfrm flipH="1">
            <a:off x="0" y="0"/>
            <a:ext cx="3665138" cy="6858000"/>
          </a:xfrm>
          <a:prstGeom prst="rect">
            <a:avLst/>
          </a:prstGeom>
        </p:spPr>
      </p:pic>
      <p:sp>
        <p:nvSpPr>
          <p:cNvPr id="3" name="Rectángulo 2">
            <a:extLst>
              <a:ext uri="{FF2B5EF4-FFF2-40B4-BE49-F238E27FC236}">
                <a16:creationId xmlns:a16="http://schemas.microsoft.com/office/drawing/2014/main" id="{D926FF2E-BA4D-4CFA-AB0F-CC348746D071}"/>
              </a:ext>
            </a:extLst>
          </p:cNvPr>
          <p:cNvSpPr/>
          <p:nvPr userDrawn="1"/>
        </p:nvSpPr>
        <p:spPr>
          <a:xfrm>
            <a:off x="0" y="0"/>
            <a:ext cx="3665138" cy="6854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a:extLst>
              <a:ext uri="{FF2B5EF4-FFF2-40B4-BE49-F238E27FC236}">
                <a16:creationId xmlns:a16="http://schemas.microsoft.com/office/drawing/2014/main" id="{53F81E55-FCE9-46CC-B086-91B903B9E26F}"/>
              </a:ext>
            </a:extLst>
          </p:cNvPr>
          <p:cNvPicPr>
            <a:picLocks noChangeAspect="1"/>
          </p:cNvPicPr>
          <p:nvPr userDrawn="1"/>
        </p:nvPicPr>
        <p:blipFill>
          <a:blip r:embed="rId3"/>
          <a:stretch>
            <a:fillRect/>
          </a:stretch>
        </p:blipFill>
        <p:spPr>
          <a:xfrm>
            <a:off x="10378553" y="5637451"/>
            <a:ext cx="1813447" cy="1111692"/>
          </a:xfrm>
          <a:prstGeom prst="rect">
            <a:avLst/>
          </a:prstGeom>
        </p:spPr>
      </p:pic>
    </p:spTree>
    <p:extLst>
      <p:ext uri="{BB962C8B-B14F-4D97-AF65-F5344CB8AC3E}">
        <p14:creationId xmlns:p14="http://schemas.microsoft.com/office/powerpoint/2010/main" val="26612515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AFI personalizado 9">
    <p:spTree>
      <p:nvGrpSpPr>
        <p:cNvPr id="1" name=""/>
        <p:cNvGrpSpPr/>
        <p:nvPr/>
      </p:nvGrpSpPr>
      <p:grpSpPr>
        <a:xfrm>
          <a:off x="0" y="0"/>
          <a:ext cx="0" cy="0"/>
          <a:chOff x="0" y="0"/>
          <a:chExt cx="0" cy="0"/>
        </a:xfrm>
      </p:grpSpPr>
      <p:sp>
        <p:nvSpPr>
          <p:cNvPr id="2" name="Freeform 3">
            <a:extLst>
              <a:ext uri="{FF2B5EF4-FFF2-40B4-BE49-F238E27FC236}">
                <a16:creationId xmlns:a16="http://schemas.microsoft.com/office/drawing/2014/main" id="{B008AE7E-84E0-496D-901E-4D6689A86DE0}"/>
              </a:ext>
            </a:extLst>
          </p:cNvPr>
          <p:cNvSpPr/>
          <p:nvPr userDrawn="1"/>
        </p:nvSpPr>
        <p:spPr>
          <a:xfrm>
            <a:off x="1" y="0"/>
            <a:ext cx="3665138" cy="6858000"/>
          </a:xfrm>
          <a:custGeom>
            <a:avLst/>
            <a:gdLst/>
            <a:ahLst/>
            <a:cxnLst/>
            <a:rect l="l" t="t" r="r" b="b"/>
            <a:pathLst>
              <a:path w="8346279" h="10287000">
                <a:moveTo>
                  <a:pt x="0" y="0"/>
                </a:moveTo>
                <a:lnTo>
                  <a:pt x="8346279" y="0"/>
                </a:lnTo>
                <a:lnTo>
                  <a:pt x="8346279" y="10287000"/>
                </a:lnTo>
                <a:lnTo>
                  <a:pt x="0" y="10287000"/>
                </a:lnTo>
                <a:lnTo>
                  <a:pt x="0" y="0"/>
                </a:lnTo>
                <a:close/>
              </a:path>
            </a:pathLst>
          </a:custGeom>
          <a:blipFill>
            <a:blip r:embed="rId2"/>
            <a:stretch>
              <a:fillRect l="-107940" r="-72906"/>
            </a:stretch>
          </a:blipFill>
        </p:spPr>
      </p:sp>
      <p:sp>
        <p:nvSpPr>
          <p:cNvPr id="3" name="Rectángulo 2">
            <a:extLst>
              <a:ext uri="{FF2B5EF4-FFF2-40B4-BE49-F238E27FC236}">
                <a16:creationId xmlns:a16="http://schemas.microsoft.com/office/drawing/2014/main" id="{E011B04D-13B6-48E2-8693-6A0DCB0E24BF}"/>
              </a:ext>
            </a:extLst>
          </p:cNvPr>
          <p:cNvSpPr/>
          <p:nvPr userDrawn="1"/>
        </p:nvSpPr>
        <p:spPr>
          <a:xfrm>
            <a:off x="0" y="0"/>
            <a:ext cx="3665138" cy="6854000"/>
          </a:xfrm>
          <a:prstGeom prst="rect">
            <a:avLst/>
          </a:prstGeom>
          <a:solidFill>
            <a:schemeClr val="bg1">
              <a:lumMod val="9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5" name="Imagen 14">
            <a:extLst>
              <a:ext uri="{FF2B5EF4-FFF2-40B4-BE49-F238E27FC236}">
                <a16:creationId xmlns:a16="http://schemas.microsoft.com/office/drawing/2014/main" id="{A6ADAA3D-FAD7-44B6-8F54-274519DD7F89}"/>
              </a:ext>
            </a:extLst>
          </p:cNvPr>
          <p:cNvPicPr>
            <a:picLocks noChangeAspect="1"/>
          </p:cNvPicPr>
          <p:nvPr userDrawn="1"/>
        </p:nvPicPr>
        <p:blipFill>
          <a:blip r:embed="rId3"/>
          <a:stretch>
            <a:fillRect/>
          </a:stretch>
        </p:blipFill>
        <p:spPr>
          <a:xfrm>
            <a:off x="10378553" y="5637451"/>
            <a:ext cx="1813447" cy="1111692"/>
          </a:xfrm>
          <a:prstGeom prst="rect">
            <a:avLst/>
          </a:prstGeom>
        </p:spPr>
      </p:pic>
    </p:spTree>
    <p:extLst>
      <p:ext uri="{BB962C8B-B14F-4D97-AF65-F5344CB8AC3E}">
        <p14:creationId xmlns:p14="http://schemas.microsoft.com/office/powerpoint/2010/main" val="29470335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FI personalizado 10">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631CB8F-D7BE-426B-9C2E-90AAA5DFD4B7}"/>
              </a:ext>
            </a:extLst>
          </p:cNvPr>
          <p:cNvPicPr>
            <a:picLocks noChangeAspect="1"/>
          </p:cNvPicPr>
          <p:nvPr userDrawn="1"/>
        </p:nvPicPr>
        <p:blipFill>
          <a:blip r:embed="rId2"/>
          <a:stretch>
            <a:fillRect/>
          </a:stretch>
        </p:blipFill>
        <p:spPr>
          <a:xfrm flipH="1">
            <a:off x="-202293" y="2400300"/>
            <a:ext cx="2895600" cy="4457700"/>
          </a:xfrm>
          <a:prstGeom prst="rect">
            <a:avLst/>
          </a:prstGeom>
        </p:spPr>
      </p:pic>
      <p:pic>
        <p:nvPicPr>
          <p:cNvPr id="15" name="Imagen 14">
            <a:extLst>
              <a:ext uri="{FF2B5EF4-FFF2-40B4-BE49-F238E27FC236}">
                <a16:creationId xmlns:a16="http://schemas.microsoft.com/office/drawing/2014/main" id="{8B21DE3F-8A19-437D-AE9B-9EF589DA92A1}"/>
              </a:ext>
            </a:extLst>
          </p:cNvPr>
          <p:cNvPicPr>
            <a:picLocks noChangeAspect="1"/>
          </p:cNvPicPr>
          <p:nvPr userDrawn="1"/>
        </p:nvPicPr>
        <p:blipFill>
          <a:blip r:embed="rId3"/>
          <a:stretch>
            <a:fillRect/>
          </a:stretch>
        </p:blipFill>
        <p:spPr>
          <a:xfrm>
            <a:off x="10378553" y="5637451"/>
            <a:ext cx="1813447" cy="1111692"/>
          </a:xfrm>
          <a:prstGeom prst="rect">
            <a:avLst/>
          </a:prstGeom>
        </p:spPr>
      </p:pic>
    </p:spTree>
    <p:extLst>
      <p:ext uri="{BB962C8B-B14F-4D97-AF65-F5344CB8AC3E}">
        <p14:creationId xmlns:p14="http://schemas.microsoft.com/office/powerpoint/2010/main" val="21089335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AFI personalizado 11">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8B21DE3F-8A19-437D-AE9B-9EF589DA92A1}"/>
              </a:ext>
            </a:extLst>
          </p:cNvPr>
          <p:cNvPicPr>
            <a:picLocks noChangeAspect="1"/>
          </p:cNvPicPr>
          <p:nvPr userDrawn="1"/>
        </p:nvPicPr>
        <p:blipFill>
          <a:blip r:embed="rId2"/>
          <a:stretch>
            <a:fillRect/>
          </a:stretch>
        </p:blipFill>
        <p:spPr>
          <a:xfrm>
            <a:off x="10378553" y="5637451"/>
            <a:ext cx="1813447" cy="1111692"/>
          </a:xfrm>
          <a:prstGeom prst="rect">
            <a:avLst/>
          </a:prstGeom>
        </p:spPr>
      </p:pic>
    </p:spTree>
    <p:extLst>
      <p:ext uri="{BB962C8B-B14F-4D97-AF65-F5344CB8AC3E}">
        <p14:creationId xmlns:p14="http://schemas.microsoft.com/office/powerpoint/2010/main" val="27870167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AFI personalizado 12">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C09D3188-5325-409A-8185-161A302CFF7B}"/>
              </a:ext>
            </a:extLst>
          </p:cNvPr>
          <p:cNvPicPr>
            <a:picLocks noChangeAspect="1"/>
          </p:cNvPicPr>
          <p:nvPr userDrawn="1"/>
        </p:nvPicPr>
        <p:blipFill>
          <a:blip r:embed="rId2"/>
          <a:stretch>
            <a:fillRect/>
          </a:stretch>
        </p:blipFill>
        <p:spPr>
          <a:xfrm>
            <a:off x="10203543" y="5535851"/>
            <a:ext cx="1813447" cy="1111692"/>
          </a:xfrm>
          <a:prstGeom prst="rect">
            <a:avLst/>
          </a:prstGeom>
        </p:spPr>
      </p:pic>
      <p:pic>
        <p:nvPicPr>
          <p:cNvPr id="3" name="Imagen 2">
            <a:extLst>
              <a:ext uri="{FF2B5EF4-FFF2-40B4-BE49-F238E27FC236}">
                <a16:creationId xmlns:a16="http://schemas.microsoft.com/office/drawing/2014/main" id="{3840E307-43E6-43A7-9E9B-669D21FD3FDD}"/>
              </a:ext>
            </a:extLst>
          </p:cNvPr>
          <p:cNvPicPr>
            <a:picLocks noChangeAspect="1"/>
          </p:cNvPicPr>
          <p:nvPr userDrawn="1"/>
        </p:nvPicPr>
        <p:blipFill rotWithShape="1">
          <a:blip r:embed="rId3">
            <a:alphaModFix amt="20000"/>
          </a:blip>
          <a:srcRect t="15625"/>
          <a:stretch/>
        </p:blipFill>
        <p:spPr>
          <a:xfrm>
            <a:off x="0" y="0"/>
            <a:ext cx="12192000" cy="6858000"/>
          </a:xfrm>
          <a:prstGeom prst="rect">
            <a:avLst/>
          </a:prstGeom>
        </p:spPr>
      </p:pic>
      <p:sp>
        <p:nvSpPr>
          <p:cNvPr id="4" name="CuadroTexto 3">
            <a:extLst>
              <a:ext uri="{FF2B5EF4-FFF2-40B4-BE49-F238E27FC236}">
                <a16:creationId xmlns:a16="http://schemas.microsoft.com/office/drawing/2014/main" id="{8C2BF99A-9F04-4210-ADB3-D18D20330479}"/>
              </a:ext>
            </a:extLst>
          </p:cNvPr>
          <p:cNvSpPr txBox="1"/>
          <p:nvPr userDrawn="1"/>
        </p:nvSpPr>
        <p:spPr>
          <a:xfrm>
            <a:off x="2434581" y="2321004"/>
            <a:ext cx="7322838" cy="2215991"/>
          </a:xfrm>
          <a:prstGeom prst="rect">
            <a:avLst/>
          </a:prstGeom>
          <a:noFill/>
        </p:spPr>
        <p:txBody>
          <a:bodyPr wrap="none" rtlCol="0">
            <a:spAutoFit/>
          </a:bodyPr>
          <a:lstStyle/>
          <a:p>
            <a:r>
              <a:rPr lang="es-MX" sz="13800" b="1" dirty="0">
                <a:effectLst>
                  <a:outerShdw blurRad="38100" dist="38100" dir="2700000" algn="tl">
                    <a:srgbClr val="000000">
                      <a:alpha val="43137"/>
                    </a:srgbClr>
                  </a:outerShdw>
                </a:effectLst>
                <a:latin typeface="Segoe Script" panose="030B0504020000000003" pitchFamily="66" charset="0"/>
              </a:rPr>
              <a:t>Gracias</a:t>
            </a:r>
            <a:endParaRPr lang="es-CO" sz="13800" b="1" dirty="0">
              <a:effectLst>
                <a:outerShdw blurRad="38100" dist="38100" dir="2700000" algn="tl">
                  <a:srgbClr val="000000">
                    <a:alpha val="43137"/>
                  </a:srgbClr>
                </a:outerShdw>
              </a:effectLst>
              <a:latin typeface="Segoe Script" panose="030B0504020000000003" pitchFamily="66" charset="0"/>
            </a:endParaRPr>
          </a:p>
        </p:txBody>
      </p:sp>
      <p:sp>
        <p:nvSpPr>
          <p:cNvPr id="5" name="Rectángulo: esquinas redondeadas 4">
            <a:extLst>
              <a:ext uri="{FF2B5EF4-FFF2-40B4-BE49-F238E27FC236}">
                <a16:creationId xmlns:a16="http://schemas.microsoft.com/office/drawing/2014/main" id="{63E77135-835E-4250-9265-89402B91BC38}"/>
              </a:ext>
            </a:extLst>
          </p:cNvPr>
          <p:cNvSpPr/>
          <p:nvPr userDrawn="1"/>
        </p:nvSpPr>
        <p:spPr>
          <a:xfrm rot="1418001">
            <a:off x="10915132" y="-1288414"/>
            <a:ext cx="347720" cy="5622273"/>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6" name="Rectángulo: esquinas redondeadas 5">
            <a:extLst>
              <a:ext uri="{FF2B5EF4-FFF2-40B4-BE49-F238E27FC236}">
                <a16:creationId xmlns:a16="http://schemas.microsoft.com/office/drawing/2014/main" id="{BF2C42C2-FAFB-4B03-89C2-86B5A8816632}"/>
              </a:ext>
            </a:extLst>
          </p:cNvPr>
          <p:cNvSpPr/>
          <p:nvPr userDrawn="1"/>
        </p:nvSpPr>
        <p:spPr>
          <a:xfrm rot="1418001">
            <a:off x="11430728" y="-934640"/>
            <a:ext cx="343989" cy="4890660"/>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7" name="Rectángulo: esquinas redondeadas 6">
            <a:extLst>
              <a:ext uri="{FF2B5EF4-FFF2-40B4-BE49-F238E27FC236}">
                <a16:creationId xmlns:a16="http://schemas.microsoft.com/office/drawing/2014/main" id="{245FB227-00CC-446E-BEAF-231357D23A1B}"/>
              </a:ext>
            </a:extLst>
          </p:cNvPr>
          <p:cNvSpPr/>
          <p:nvPr userDrawn="1"/>
        </p:nvSpPr>
        <p:spPr>
          <a:xfrm rot="1418001">
            <a:off x="9924930" y="-1605060"/>
            <a:ext cx="347720" cy="6033292"/>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8" name="Rectángulo: esquinas redondeadas 7">
            <a:extLst>
              <a:ext uri="{FF2B5EF4-FFF2-40B4-BE49-F238E27FC236}">
                <a16:creationId xmlns:a16="http://schemas.microsoft.com/office/drawing/2014/main" id="{09F29549-2103-468F-8D3F-083728FF934C}"/>
              </a:ext>
            </a:extLst>
          </p:cNvPr>
          <p:cNvSpPr/>
          <p:nvPr userDrawn="1"/>
        </p:nvSpPr>
        <p:spPr>
          <a:xfrm rot="1418001">
            <a:off x="10424830" y="-1461769"/>
            <a:ext cx="347720" cy="5847673"/>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9" name="Rectángulo: esquinas redondeadas 8">
            <a:extLst>
              <a:ext uri="{FF2B5EF4-FFF2-40B4-BE49-F238E27FC236}">
                <a16:creationId xmlns:a16="http://schemas.microsoft.com/office/drawing/2014/main" id="{92E5B97D-AEEB-4E6D-92BF-0BE31257D2C5}"/>
              </a:ext>
            </a:extLst>
          </p:cNvPr>
          <p:cNvSpPr/>
          <p:nvPr userDrawn="1"/>
        </p:nvSpPr>
        <p:spPr>
          <a:xfrm rot="1418001">
            <a:off x="9234078" y="-1040190"/>
            <a:ext cx="349359" cy="3758460"/>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0" name="Rectángulo: esquinas redondeadas 9">
            <a:extLst>
              <a:ext uri="{FF2B5EF4-FFF2-40B4-BE49-F238E27FC236}">
                <a16:creationId xmlns:a16="http://schemas.microsoft.com/office/drawing/2014/main" id="{1AA44446-5CD7-41D7-B731-E12BE2EBEB2C}"/>
              </a:ext>
            </a:extLst>
          </p:cNvPr>
          <p:cNvSpPr/>
          <p:nvPr userDrawn="1"/>
        </p:nvSpPr>
        <p:spPr>
          <a:xfrm rot="1418001">
            <a:off x="9531209" y="-1676275"/>
            <a:ext cx="347720" cy="5613352"/>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1" name="Rectángulo: esquinas redondeadas 10">
            <a:extLst>
              <a:ext uri="{FF2B5EF4-FFF2-40B4-BE49-F238E27FC236}">
                <a16:creationId xmlns:a16="http://schemas.microsoft.com/office/drawing/2014/main" id="{2B60CFD4-6C25-495A-978C-472728191BEC}"/>
              </a:ext>
            </a:extLst>
          </p:cNvPr>
          <p:cNvSpPr/>
          <p:nvPr userDrawn="1"/>
        </p:nvSpPr>
        <p:spPr>
          <a:xfrm rot="1418001">
            <a:off x="8190294" y="-784830"/>
            <a:ext cx="324000" cy="3639994"/>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2" name="Rectángulo: esquinas redondeadas 11">
            <a:extLst>
              <a:ext uri="{FF2B5EF4-FFF2-40B4-BE49-F238E27FC236}">
                <a16:creationId xmlns:a16="http://schemas.microsoft.com/office/drawing/2014/main" id="{D9C67C17-C560-42F9-98C3-404C801B06BB}"/>
              </a:ext>
            </a:extLst>
          </p:cNvPr>
          <p:cNvSpPr/>
          <p:nvPr userDrawn="1"/>
        </p:nvSpPr>
        <p:spPr>
          <a:xfrm rot="1418001">
            <a:off x="8800844" y="-748457"/>
            <a:ext cx="322053" cy="2963524"/>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3" name="Rectángulo: esquinas redondeadas 12">
            <a:extLst>
              <a:ext uri="{FF2B5EF4-FFF2-40B4-BE49-F238E27FC236}">
                <a16:creationId xmlns:a16="http://schemas.microsoft.com/office/drawing/2014/main" id="{07F5E8AD-CBB4-4C89-AD55-9A9DE77C43EF}"/>
              </a:ext>
            </a:extLst>
          </p:cNvPr>
          <p:cNvSpPr/>
          <p:nvPr userDrawn="1"/>
        </p:nvSpPr>
        <p:spPr>
          <a:xfrm rot="1418001">
            <a:off x="7518989" y="-435885"/>
            <a:ext cx="324000" cy="1458107"/>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4" name="Rectángulo: esquinas redondeadas 13">
            <a:extLst>
              <a:ext uri="{FF2B5EF4-FFF2-40B4-BE49-F238E27FC236}">
                <a16:creationId xmlns:a16="http://schemas.microsoft.com/office/drawing/2014/main" id="{3219651F-0416-49B3-8F20-6AC92F138D9B}"/>
              </a:ext>
            </a:extLst>
          </p:cNvPr>
          <p:cNvSpPr/>
          <p:nvPr userDrawn="1"/>
        </p:nvSpPr>
        <p:spPr>
          <a:xfrm rot="1418001">
            <a:off x="7729951" y="-646410"/>
            <a:ext cx="349200" cy="3075824"/>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5" name="Freeform 35">
            <a:extLst>
              <a:ext uri="{FF2B5EF4-FFF2-40B4-BE49-F238E27FC236}">
                <a16:creationId xmlns:a16="http://schemas.microsoft.com/office/drawing/2014/main" id="{C59F1506-F6C8-4D0E-AF58-A7E07C1800CC}"/>
              </a:ext>
            </a:extLst>
          </p:cNvPr>
          <p:cNvSpPr/>
          <p:nvPr userDrawn="1"/>
        </p:nvSpPr>
        <p:spPr>
          <a:xfrm>
            <a:off x="456976" y="6328724"/>
            <a:ext cx="278391" cy="278391"/>
          </a:xfrm>
          <a:custGeom>
            <a:avLst/>
            <a:gdLst/>
            <a:ahLst/>
            <a:cxnLst/>
            <a:rect l="l" t="t" r="r" b="b"/>
            <a:pathLst>
              <a:path w="641476" h="641476">
                <a:moveTo>
                  <a:pt x="0" y="0"/>
                </a:moveTo>
                <a:lnTo>
                  <a:pt x="641476" y="0"/>
                </a:lnTo>
                <a:lnTo>
                  <a:pt x="641476" y="641477"/>
                </a:lnTo>
                <a:lnTo>
                  <a:pt x="0" y="6414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CuadroTexto 15">
            <a:extLst>
              <a:ext uri="{FF2B5EF4-FFF2-40B4-BE49-F238E27FC236}">
                <a16:creationId xmlns:a16="http://schemas.microsoft.com/office/drawing/2014/main" id="{A1E835FC-0849-496B-99D9-B1D424D7A50F}"/>
              </a:ext>
            </a:extLst>
          </p:cNvPr>
          <p:cNvSpPr txBox="1"/>
          <p:nvPr userDrawn="1"/>
        </p:nvSpPr>
        <p:spPr>
          <a:xfrm>
            <a:off x="735367" y="6298642"/>
            <a:ext cx="3120278" cy="338554"/>
          </a:xfrm>
          <a:prstGeom prst="rect">
            <a:avLst/>
          </a:prstGeom>
          <a:noFill/>
        </p:spPr>
        <p:txBody>
          <a:bodyPr wrap="none" rtlCol="0">
            <a:spAutoFit/>
          </a:bodyPr>
          <a:lstStyle/>
          <a:p>
            <a:r>
              <a:rPr lang="es-CO" sz="1600" b="0" dirty="0">
                <a:latin typeface="+mj-lt"/>
              </a:rPr>
              <a:t>www.afiinternationalgroup.com</a:t>
            </a:r>
          </a:p>
        </p:txBody>
      </p:sp>
    </p:spTree>
    <p:extLst>
      <p:ext uri="{BB962C8B-B14F-4D97-AF65-F5344CB8AC3E}">
        <p14:creationId xmlns:p14="http://schemas.microsoft.com/office/powerpoint/2010/main" val="1116915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AFI Fondos 1">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CB3EEC73-8B1B-47C6-BC15-639527B56472}"/>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76984" b="-76984"/>
            </a:stretch>
          </a:blipFill>
        </p:spPr>
      </p:sp>
      <p:pic>
        <p:nvPicPr>
          <p:cNvPr id="8" name="Imagen 7">
            <a:extLst>
              <a:ext uri="{FF2B5EF4-FFF2-40B4-BE49-F238E27FC236}">
                <a16:creationId xmlns:a16="http://schemas.microsoft.com/office/drawing/2014/main" id="{3C52E1D5-8064-4BBE-95C9-56BE544FC539}"/>
              </a:ext>
            </a:extLst>
          </p:cNvPr>
          <p:cNvPicPr>
            <a:picLocks noChangeAspect="1"/>
          </p:cNvPicPr>
          <p:nvPr userDrawn="1"/>
        </p:nvPicPr>
        <p:blipFill>
          <a:blip r:embed="rId3"/>
          <a:stretch>
            <a:fillRect/>
          </a:stretch>
        </p:blipFill>
        <p:spPr>
          <a:xfrm>
            <a:off x="10203543" y="5535851"/>
            <a:ext cx="1813447" cy="1111692"/>
          </a:xfrm>
          <a:prstGeom prst="rect">
            <a:avLst/>
          </a:prstGeom>
        </p:spPr>
      </p:pic>
    </p:spTree>
    <p:extLst>
      <p:ext uri="{BB962C8B-B14F-4D97-AF65-F5344CB8AC3E}">
        <p14:creationId xmlns:p14="http://schemas.microsoft.com/office/powerpoint/2010/main" val="36336423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AFI Fondos 2">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41C6DBCD-1B3A-4797-BB7F-29EC61284AAF}"/>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333" b="-5333"/>
            </a:stretch>
          </a:blipFill>
        </p:spPr>
      </p:sp>
      <p:pic>
        <p:nvPicPr>
          <p:cNvPr id="8" name="Imagen 7">
            <a:extLst>
              <a:ext uri="{FF2B5EF4-FFF2-40B4-BE49-F238E27FC236}">
                <a16:creationId xmlns:a16="http://schemas.microsoft.com/office/drawing/2014/main" id="{17398D45-0CE5-49CF-A016-ABAB50D35F2B}"/>
              </a:ext>
            </a:extLst>
          </p:cNvPr>
          <p:cNvPicPr>
            <a:picLocks noChangeAspect="1"/>
          </p:cNvPicPr>
          <p:nvPr userDrawn="1"/>
        </p:nvPicPr>
        <p:blipFill>
          <a:blip r:embed="rId3"/>
          <a:stretch>
            <a:fillRect/>
          </a:stretch>
        </p:blipFill>
        <p:spPr>
          <a:xfrm>
            <a:off x="10203543" y="5535851"/>
            <a:ext cx="1813447" cy="1111692"/>
          </a:xfrm>
          <a:prstGeom prst="rect">
            <a:avLst/>
          </a:prstGeom>
        </p:spPr>
      </p:pic>
    </p:spTree>
    <p:extLst>
      <p:ext uri="{BB962C8B-B14F-4D97-AF65-F5344CB8AC3E}">
        <p14:creationId xmlns:p14="http://schemas.microsoft.com/office/powerpoint/2010/main" val="18185487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AFI Fondos 3">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97095202-43D9-4477-BE77-74D9180F2694}"/>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2" b="-222"/>
            </a:stretch>
          </a:blipFill>
        </p:spPr>
      </p:sp>
      <p:pic>
        <p:nvPicPr>
          <p:cNvPr id="8" name="Imagen 7">
            <a:extLst>
              <a:ext uri="{FF2B5EF4-FFF2-40B4-BE49-F238E27FC236}">
                <a16:creationId xmlns:a16="http://schemas.microsoft.com/office/drawing/2014/main" id="{F2D2F132-7486-40DE-9A8A-C05B33133048}"/>
              </a:ext>
            </a:extLst>
          </p:cNvPr>
          <p:cNvPicPr>
            <a:picLocks noChangeAspect="1"/>
          </p:cNvPicPr>
          <p:nvPr userDrawn="1"/>
        </p:nvPicPr>
        <p:blipFill>
          <a:blip r:embed="rId3"/>
          <a:stretch>
            <a:fillRect/>
          </a:stretch>
        </p:blipFill>
        <p:spPr>
          <a:xfrm>
            <a:off x="10203543" y="5535851"/>
            <a:ext cx="1813447" cy="1111692"/>
          </a:xfrm>
          <a:prstGeom prst="rect">
            <a:avLst/>
          </a:prstGeom>
        </p:spPr>
      </p:pic>
    </p:spTree>
    <p:extLst>
      <p:ext uri="{BB962C8B-B14F-4D97-AF65-F5344CB8AC3E}">
        <p14:creationId xmlns:p14="http://schemas.microsoft.com/office/powerpoint/2010/main" val="24740700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AFI Fondos 4">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7F904C1-E8C1-4108-91A2-F8CDD097ABE2}"/>
              </a:ext>
            </a:extLst>
          </p:cNvPr>
          <p:cNvPicPr>
            <a:picLocks noChangeAspect="1"/>
          </p:cNvPicPr>
          <p:nvPr userDrawn="1"/>
        </p:nvPicPr>
        <p:blipFill rotWithShape="1">
          <a:blip r:embed="rId2">
            <a:alphaModFix amt="20000"/>
          </a:blip>
          <a:srcRect t="10472" b="5009"/>
          <a:stretch/>
        </p:blipFill>
        <p:spPr>
          <a:xfrm>
            <a:off x="0" y="0"/>
            <a:ext cx="12192000" cy="6858000"/>
          </a:xfrm>
          <a:prstGeom prst="rect">
            <a:avLst/>
          </a:prstGeom>
        </p:spPr>
      </p:pic>
      <p:pic>
        <p:nvPicPr>
          <p:cNvPr id="8" name="Imagen 7">
            <a:extLst>
              <a:ext uri="{FF2B5EF4-FFF2-40B4-BE49-F238E27FC236}">
                <a16:creationId xmlns:a16="http://schemas.microsoft.com/office/drawing/2014/main" id="{F2D2F132-7486-40DE-9A8A-C05B33133048}"/>
              </a:ext>
            </a:extLst>
          </p:cNvPr>
          <p:cNvPicPr>
            <a:picLocks noChangeAspect="1"/>
          </p:cNvPicPr>
          <p:nvPr userDrawn="1"/>
        </p:nvPicPr>
        <p:blipFill>
          <a:blip r:embed="rId3"/>
          <a:stretch>
            <a:fillRect/>
          </a:stretch>
        </p:blipFill>
        <p:spPr>
          <a:xfrm>
            <a:off x="10203543" y="5535851"/>
            <a:ext cx="1813447" cy="1111692"/>
          </a:xfrm>
          <a:prstGeom prst="rect">
            <a:avLst/>
          </a:prstGeom>
        </p:spPr>
      </p:pic>
    </p:spTree>
    <p:extLst>
      <p:ext uri="{BB962C8B-B14F-4D97-AF65-F5344CB8AC3E}">
        <p14:creationId xmlns:p14="http://schemas.microsoft.com/office/powerpoint/2010/main" val="3667322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FI personalizado 3">
    <p:spTree>
      <p:nvGrpSpPr>
        <p:cNvPr id="1" name=""/>
        <p:cNvGrpSpPr/>
        <p:nvPr/>
      </p:nvGrpSpPr>
      <p:grpSpPr>
        <a:xfrm>
          <a:off x="0" y="0"/>
          <a:ext cx="0" cy="0"/>
          <a:chOff x="0" y="0"/>
          <a:chExt cx="0" cy="0"/>
        </a:xfrm>
      </p:grpSpPr>
      <p:sp>
        <p:nvSpPr>
          <p:cNvPr id="4" name="Forma libre: forma 3">
            <a:extLst>
              <a:ext uri="{FF2B5EF4-FFF2-40B4-BE49-F238E27FC236}">
                <a16:creationId xmlns:a16="http://schemas.microsoft.com/office/drawing/2014/main" id="{41A4075E-F66F-4FA8-AC5C-B5AD52B2CE24}"/>
              </a:ext>
            </a:extLst>
          </p:cNvPr>
          <p:cNvSpPr/>
          <p:nvPr userDrawn="1"/>
        </p:nvSpPr>
        <p:spPr>
          <a:xfrm>
            <a:off x="-304793" y="0"/>
            <a:ext cx="6981371" cy="6858000"/>
          </a:xfrm>
          <a:custGeom>
            <a:avLst/>
            <a:gdLst>
              <a:gd name="connsiteX0" fmla="*/ 0 w 6981371"/>
              <a:gd name="connsiteY0" fmla="*/ 0 h 6858000"/>
              <a:gd name="connsiteX1" fmla="*/ 5331375 w 6981371"/>
              <a:gd name="connsiteY1" fmla="*/ 0 h 6858000"/>
              <a:gd name="connsiteX2" fmla="*/ 5383610 w 6981371"/>
              <a:gd name="connsiteY2" fmla="*/ 41049 h 6858000"/>
              <a:gd name="connsiteX3" fmla="*/ 6981371 w 6981371"/>
              <a:gd name="connsiteY3" fmla="*/ 3429052 h 6858000"/>
              <a:gd name="connsiteX4" fmla="*/ 5383595 w 6981371"/>
              <a:gd name="connsiteY4" fmla="*/ 6816955 h 6858000"/>
              <a:gd name="connsiteX5" fmla="*/ 5331364 w 6981371"/>
              <a:gd name="connsiteY5" fmla="*/ 6858000 h 6858000"/>
              <a:gd name="connsiteX6" fmla="*/ 0 w 69813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1371" h="6858000">
                <a:moveTo>
                  <a:pt x="0" y="0"/>
                </a:moveTo>
                <a:lnTo>
                  <a:pt x="5331375" y="0"/>
                </a:lnTo>
                <a:lnTo>
                  <a:pt x="5383610" y="41049"/>
                </a:lnTo>
                <a:cubicBezTo>
                  <a:pt x="6359403" y="846351"/>
                  <a:pt x="6981371" y="2065069"/>
                  <a:pt x="6981371" y="3429052"/>
                </a:cubicBezTo>
                <a:cubicBezTo>
                  <a:pt x="6981371" y="4792967"/>
                  <a:pt x="6359391" y="6011660"/>
                  <a:pt x="5383595" y="6816955"/>
                </a:cubicBezTo>
                <a:lnTo>
                  <a:pt x="5331364" y="6858000"/>
                </a:lnTo>
                <a:lnTo>
                  <a:pt x="0" y="6858000"/>
                </a:lnTo>
                <a:close/>
              </a:path>
            </a:pathLst>
          </a:custGeom>
          <a:blipFill>
            <a:blip r:embed="rId2">
              <a:alphaModFix/>
              <a:duotone>
                <a:schemeClr val="bg2">
                  <a:shade val="45000"/>
                  <a:satMod val="135000"/>
                </a:schemeClr>
                <a:prstClr val="white"/>
              </a:duotone>
            </a:blip>
            <a:stretch>
              <a:fillRect l="-8265" t="-78263" r="-21679" b="-16654"/>
            </a:stretch>
          </a:blipFill>
        </p:spPr>
      </p:sp>
      <p:pic>
        <p:nvPicPr>
          <p:cNvPr id="5" name="Imagen 4">
            <a:extLst>
              <a:ext uri="{FF2B5EF4-FFF2-40B4-BE49-F238E27FC236}">
                <a16:creationId xmlns:a16="http://schemas.microsoft.com/office/drawing/2014/main" id="{EF0C0A7D-8910-419E-9C54-87390E150ECD}"/>
              </a:ext>
            </a:extLst>
          </p:cNvPr>
          <p:cNvPicPr>
            <a:picLocks noChangeAspect="1"/>
          </p:cNvPicPr>
          <p:nvPr userDrawn="1"/>
        </p:nvPicPr>
        <p:blipFill>
          <a:blip r:embed="rId3"/>
          <a:stretch>
            <a:fillRect/>
          </a:stretch>
        </p:blipFill>
        <p:spPr>
          <a:xfrm>
            <a:off x="10360464" y="5565246"/>
            <a:ext cx="1813447" cy="1111692"/>
          </a:xfrm>
          <a:prstGeom prst="rect">
            <a:avLst/>
          </a:prstGeom>
        </p:spPr>
      </p:pic>
      <p:pic>
        <p:nvPicPr>
          <p:cNvPr id="6" name="Imagen 5">
            <a:extLst>
              <a:ext uri="{FF2B5EF4-FFF2-40B4-BE49-F238E27FC236}">
                <a16:creationId xmlns:a16="http://schemas.microsoft.com/office/drawing/2014/main" id="{71743B0E-E67D-4DC5-9350-9902D7C559D4}"/>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10111807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AFI Fondos 5">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2D2F132-7486-40DE-9A8A-C05B33133048}"/>
              </a:ext>
            </a:extLst>
          </p:cNvPr>
          <p:cNvPicPr>
            <a:picLocks noChangeAspect="1"/>
          </p:cNvPicPr>
          <p:nvPr userDrawn="1"/>
        </p:nvPicPr>
        <p:blipFill>
          <a:blip r:embed="rId2"/>
          <a:stretch>
            <a:fillRect/>
          </a:stretch>
        </p:blipFill>
        <p:spPr>
          <a:xfrm>
            <a:off x="10203543" y="5535851"/>
            <a:ext cx="1813447" cy="1111692"/>
          </a:xfrm>
          <a:prstGeom prst="rect">
            <a:avLst/>
          </a:prstGeom>
        </p:spPr>
      </p:pic>
      <p:pic>
        <p:nvPicPr>
          <p:cNvPr id="2" name="Imagen 1">
            <a:extLst>
              <a:ext uri="{FF2B5EF4-FFF2-40B4-BE49-F238E27FC236}">
                <a16:creationId xmlns:a16="http://schemas.microsoft.com/office/drawing/2014/main" id="{1112BC90-3C8B-448C-A856-A6D953C1B257}"/>
              </a:ext>
            </a:extLst>
          </p:cNvPr>
          <p:cNvPicPr>
            <a:picLocks noChangeAspect="1"/>
          </p:cNvPicPr>
          <p:nvPr userDrawn="1"/>
        </p:nvPicPr>
        <p:blipFill rotWithShape="1">
          <a:blip r:embed="rId3">
            <a:alphaModFix amt="20000"/>
          </a:blip>
          <a:srcRect t="15625"/>
          <a:stretch/>
        </p:blipFill>
        <p:spPr>
          <a:xfrm>
            <a:off x="0" y="0"/>
            <a:ext cx="12192000" cy="6858000"/>
          </a:xfrm>
          <a:prstGeom prst="rect">
            <a:avLst/>
          </a:prstGeom>
        </p:spPr>
      </p:pic>
    </p:spTree>
    <p:extLst>
      <p:ext uri="{BB962C8B-B14F-4D97-AF65-F5344CB8AC3E}">
        <p14:creationId xmlns:p14="http://schemas.microsoft.com/office/powerpoint/2010/main" val="25361064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AFI Fondos 6">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F2D2F132-7486-40DE-9A8A-C05B33133048}"/>
              </a:ext>
            </a:extLst>
          </p:cNvPr>
          <p:cNvPicPr>
            <a:picLocks noChangeAspect="1"/>
          </p:cNvPicPr>
          <p:nvPr userDrawn="1"/>
        </p:nvPicPr>
        <p:blipFill>
          <a:blip r:embed="rId2"/>
          <a:stretch>
            <a:fillRect/>
          </a:stretch>
        </p:blipFill>
        <p:spPr>
          <a:xfrm>
            <a:off x="10203543" y="5535851"/>
            <a:ext cx="1813447" cy="1111692"/>
          </a:xfrm>
          <a:prstGeom prst="rect">
            <a:avLst/>
          </a:prstGeom>
        </p:spPr>
      </p:pic>
      <p:pic>
        <p:nvPicPr>
          <p:cNvPr id="2" name="Imagen 1">
            <a:extLst>
              <a:ext uri="{FF2B5EF4-FFF2-40B4-BE49-F238E27FC236}">
                <a16:creationId xmlns:a16="http://schemas.microsoft.com/office/drawing/2014/main" id="{A9489ED6-E8F5-4603-BA0C-CB4547F23BF1}"/>
              </a:ext>
            </a:extLst>
          </p:cNvPr>
          <p:cNvPicPr>
            <a:picLocks noChangeAspect="1"/>
          </p:cNvPicPr>
          <p:nvPr userDrawn="1"/>
        </p:nvPicPr>
        <p:blipFill>
          <a:blip r:embed="rId3">
            <a:alphaModFix amt="20000"/>
          </a:blip>
          <a:stretch>
            <a:fillRect/>
          </a:stretch>
        </p:blipFill>
        <p:spPr>
          <a:xfrm>
            <a:off x="0" y="0"/>
            <a:ext cx="12192000" cy="6858000"/>
          </a:xfrm>
          <a:prstGeom prst="rect">
            <a:avLst/>
          </a:prstGeom>
        </p:spPr>
      </p:pic>
    </p:spTree>
    <p:extLst>
      <p:ext uri="{BB962C8B-B14F-4D97-AF65-F5344CB8AC3E}">
        <p14:creationId xmlns:p14="http://schemas.microsoft.com/office/powerpoint/2010/main" val="34785262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7" name="Google Shape;17;p13">
            <a:extLst>
              <a:ext uri="{FF2B5EF4-FFF2-40B4-BE49-F238E27FC236}">
                <a16:creationId xmlns:a16="http://schemas.microsoft.com/office/drawing/2014/main" id="{E2ADEA78-A0A5-4FEB-A868-C17624E96733}"/>
              </a:ext>
            </a:extLst>
          </p:cNvPr>
          <p:cNvSpPr/>
          <p:nvPr userDrawn="1"/>
        </p:nvSpPr>
        <p:spPr>
          <a:xfrm>
            <a:off x="12468" y="1247775"/>
            <a:ext cx="7531332" cy="5610224"/>
          </a:xfrm>
          <a:prstGeom prst="rect">
            <a:avLst/>
          </a:prstGeom>
          <a:solidFill>
            <a:srgbClr val="F2F2F2"/>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 name="Google Shape;19;p13">
            <a:extLst>
              <a:ext uri="{FF2B5EF4-FFF2-40B4-BE49-F238E27FC236}">
                <a16:creationId xmlns:a16="http://schemas.microsoft.com/office/drawing/2014/main" id="{756D3EB3-055C-4E34-96E9-B3EC965E4BA3}"/>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 name="Google Shape;20;p13">
            <a:extLst>
              <a:ext uri="{FF2B5EF4-FFF2-40B4-BE49-F238E27FC236}">
                <a16:creationId xmlns:a16="http://schemas.microsoft.com/office/drawing/2014/main" id="{B06C5ECD-BC83-4E12-886A-8CD7313D873D}"/>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 name="Google Shape;21;p13">
            <a:extLst>
              <a:ext uri="{FF2B5EF4-FFF2-40B4-BE49-F238E27FC236}">
                <a16:creationId xmlns:a16="http://schemas.microsoft.com/office/drawing/2014/main" id="{B617B958-89AA-43D0-91BB-6881007FA7BF}"/>
              </a:ext>
            </a:extLst>
          </p:cNvPr>
          <p:cNvSpPr>
            <a:spLocks noGrp="1"/>
          </p:cNvSpPr>
          <p:nvPr>
            <p:ph type="pic" idx="2"/>
          </p:nvPr>
        </p:nvSpPr>
        <p:spPr>
          <a:xfrm>
            <a:off x="7796367" y="1247775"/>
            <a:ext cx="3576484" cy="3110813"/>
          </a:xfrm>
          <a:prstGeom prst="rect">
            <a:avLst/>
          </a:prstGeom>
          <a:noFill/>
          <a:ln>
            <a:noFill/>
          </a:ln>
        </p:spPr>
      </p:sp>
      <p:pic>
        <p:nvPicPr>
          <p:cNvPr id="12" name="Imagen 11">
            <a:extLst>
              <a:ext uri="{FF2B5EF4-FFF2-40B4-BE49-F238E27FC236}">
                <a16:creationId xmlns:a16="http://schemas.microsoft.com/office/drawing/2014/main" id="{B78E54BD-CBA8-4AF6-9EF3-CD01B5557C9D}"/>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13" name="Título 1">
            <a:extLst>
              <a:ext uri="{FF2B5EF4-FFF2-40B4-BE49-F238E27FC236}">
                <a16:creationId xmlns:a16="http://schemas.microsoft.com/office/drawing/2014/main" id="{761622C0-CF1E-4B8A-958F-2817CDB36AEE}"/>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5057716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sp>
        <p:nvSpPr>
          <p:cNvPr id="9" name="Google Shape;19;p13">
            <a:extLst>
              <a:ext uri="{FF2B5EF4-FFF2-40B4-BE49-F238E27FC236}">
                <a16:creationId xmlns:a16="http://schemas.microsoft.com/office/drawing/2014/main" id="{756D3EB3-055C-4E34-96E9-B3EC965E4BA3}"/>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0" name="Google Shape;20;p13">
            <a:extLst>
              <a:ext uri="{FF2B5EF4-FFF2-40B4-BE49-F238E27FC236}">
                <a16:creationId xmlns:a16="http://schemas.microsoft.com/office/drawing/2014/main" id="{B06C5ECD-BC83-4E12-886A-8CD7313D873D}"/>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2" name="Imagen 11">
            <a:extLst>
              <a:ext uri="{FF2B5EF4-FFF2-40B4-BE49-F238E27FC236}">
                <a16:creationId xmlns:a16="http://schemas.microsoft.com/office/drawing/2014/main" id="{B78E54BD-CBA8-4AF6-9EF3-CD01B5557C9D}"/>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7" name="Título 1">
            <a:extLst>
              <a:ext uri="{FF2B5EF4-FFF2-40B4-BE49-F238E27FC236}">
                <a16:creationId xmlns:a16="http://schemas.microsoft.com/office/drawing/2014/main" id="{92BCBD71-3E19-4879-836F-FA2113D498F6}"/>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502946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sp>
        <p:nvSpPr>
          <p:cNvPr id="7" name="Google Shape;20;p13">
            <a:extLst>
              <a:ext uri="{FF2B5EF4-FFF2-40B4-BE49-F238E27FC236}">
                <a16:creationId xmlns:a16="http://schemas.microsoft.com/office/drawing/2014/main" id="{77CC70F4-9C7E-4FF6-849D-B8FBA819BFDB}"/>
              </a:ext>
            </a:extLst>
          </p:cNvPr>
          <p:cNvSpPr/>
          <p:nvPr userDrawn="1"/>
        </p:nvSpPr>
        <p:spPr>
          <a:xfrm>
            <a:off x="0" y="6714000"/>
            <a:ext cx="1219200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8" name="Imagen 7">
            <a:extLst>
              <a:ext uri="{FF2B5EF4-FFF2-40B4-BE49-F238E27FC236}">
                <a16:creationId xmlns:a16="http://schemas.microsoft.com/office/drawing/2014/main" id="{01833233-8EA0-4418-810E-5388F87827DE}"/>
              </a:ext>
            </a:extLst>
          </p:cNvPr>
          <p:cNvPicPr>
            <a:picLocks noChangeAspect="1"/>
          </p:cNvPicPr>
          <p:nvPr userDrawn="1"/>
        </p:nvPicPr>
        <p:blipFill>
          <a:blip r:embed="rId2"/>
          <a:stretch>
            <a:fillRect/>
          </a:stretch>
        </p:blipFill>
        <p:spPr>
          <a:xfrm>
            <a:off x="10378553" y="0"/>
            <a:ext cx="1813447" cy="1111692"/>
          </a:xfrm>
          <a:prstGeom prst="rect">
            <a:avLst/>
          </a:prstGeom>
        </p:spPr>
      </p:pic>
      <p:sp>
        <p:nvSpPr>
          <p:cNvPr id="9" name="Google Shape;31;p15">
            <a:extLst>
              <a:ext uri="{FF2B5EF4-FFF2-40B4-BE49-F238E27FC236}">
                <a16:creationId xmlns:a16="http://schemas.microsoft.com/office/drawing/2014/main" id="{83BDEBB0-EF8A-461B-9ECE-F06CDD38668E}"/>
              </a:ext>
            </a:extLst>
          </p:cNvPr>
          <p:cNvSpPr>
            <a:spLocks noGrp="1"/>
          </p:cNvSpPr>
          <p:nvPr>
            <p:ph type="pic" idx="2"/>
          </p:nvPr>
        </p:nvSpPr>
        <p:spPr>
          <a:xfrm>
            <a:off x="6440435" y="1362607"/>
            <a:ext cx="4922889" cy="3788285"/>
          </a:xfrm>
          <a:prstGeom prst="rect">
            <a:avLst/>
          </a:prstGeom>
          <a:noFill/>
          <a:ln>
            <a:noFill/>
          </a:ln>
        </p:spPr>
      </p:sp>
      <p:sp>
        <p:nvSpPr>
          <p:cNvPr id="10" name="Google Shape;32;p15">
            <a:extLst>
              <a:ext uri="{FF2B5EF4-FFF2-40B4-BE49-F238E27FC236}">
                <a16:creationId xmlns:a16="http://schemas.microsoft.com/office/drawing/2014/main" id="{73790867-3741-40A0-9609-D4C36A26AF21}"/>
              </a:ext>
            </a:extLst>
          </p:cNvPr>
          <p:cNvSpPr txBox="1">
            <a:spLocks noGrp="1"/>
          </p:cNvSpPr>
          <p:nvPr>
            <p:ph type="body" idx="1"/>
          </p:nvPr>
        </p:nvSpPr>
        <p:spPr>
          <a:xfrm>
            <a:off x="617934" y="1362607"/>
            <a:ext cx="5437699" cy="3829257"/>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11" name="Google Shape;19;p13">
            <a:extLst>
              <a:ext uri="{FF2B5EF4-FFF2-40B4-BE49-F238E27FC236}">
                <a16:creationId xmlns:a16="http://schemas.microsoft.com/office/drawing/2014/main" id="{8B484CF8-1232-4F0F-8763-26FB21E74B34}"/>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3" name="Título 1">
            <a:extLst>
              <a:ext uri="{FF2B5EF4-FFF2-40B4-BE49-F238E27FC236}">
                <a16:creationId xmlns:a16="http://schemas.microsoft.com/office/drawing/2014/main" id="{6E28B0A2-E699-4A3C-B3FF-8109A1AD86BD}"/>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05430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2BB740AF-8FBF-4D5F-AD20-DB687F259CE6}"/>
              </a:ext>
            </a:extLst>
          </p:cNvPr>
          <p:cNvPicPr>
            <a:picLocks noChangeAspect="1"/>
          </p:cNvPicPr>
          <p:nvPr userDrawn="1"/>
        </p:nvPicPr>
        <p:blipFill>
          <a:blip r:embed="rId2"/>
          <a:stretch>
            <a:fillRect/>
          </a:stretch>
        </p:blipFill>
        <p:spPr>
          <a:xfrm>
            <a:off x="10378553" y="0"/>
            <a:ext cx="1813447" cy="1111692"/>
          </a:xfrm>
          <a:prstGeom prst="rect">
            <a:avLst/>
          </a:prstGeom>
        </p:spPr>
      </p:pic>
      <p:sp>
        <p:nvSpPr>
          <p:cNvPr id="10" name="Google Shape;19;p13">
            <a:extLst>
              <a:ext uri="{FF2B5EF4-FFF2-40B4-BE49-F238E27FC236}">
                <a16:creationId xmlns:a16="http://schemas.microsoft.com/office/drawing/2014/main" id="{948CA648-622D-439B-BF76-7ABE0E757F61}"/>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1" name="Google Shape;36;p16">
            <a:extLst>
              <a:ext uri="{FF2B5EF4-FFF2-40B4-BE49-F238E27FC236}">
                <a16:creationId xmlns:a16="http://schemas.microsoft.com/office/drawing/2014/main" id="{78FDFD46-6667-4212-9397-27F5B3EA74C3}"/>
              </a:ext>
            </a:extLst>
          </p:cNvPr>
          <p:cNvSpPr>
            <a:spLocks noGrp="1"/>
          </p:cNvSpPr>
          <p:nvPr>
            <p:ph type="pic" idx="2"/>
          </p:nvPr>
        </p:nvSpPr>
        <p:spPr>
          <a:xfrm>
            <a:off x="752168" y="1038143"/>
            <a:ext cx="4315132" cy="5262096"/>
          </a:xfrm>
          <a:prstGeom prst="rect">
            <a:avLst/>
          </a:prstGeom>
          <a:noFill/>
          <a:ln>
            <a:noFill/>
          </a:ln>
        </p:spPr>
      </p:sp>
      <p:sp>
        <p:nvSpPr>
          <p:cNvPr id="12" name="Google Shape;46;p18">
            <a:extLst>
              <a:ext uri="{FF2B5EF4-FFF2-40B4-BE49-F238E27FC236}">
                <a16:creationId xmlns:a16="http://schemas.microsoft.com/office/drawing/2014/main" id="{645EC4F6-5711-4F12-9C48-E18BC5677BD4}"/>
              </a:ext>
            </a:extLst>
          </p:cNvPr>
          <p:cNvSpPr/>
          <p:nvPr userDrawn="1"/>
        </p:nvSpPr>
        <p:spPr>
          <a:xfrm rot="10800000">
            <a:off x="4243896" y="6697004"/>
            <a:ext cx="3704207" cy="160996"/>
          </a:xfrm>
          <a:prstGeom prst="round2SameRect">
            <a:avLst>
              <a:gd name="adj1" fmla="val 16667"/>
              <a:gd name="adj2" fmla="val 0"/>
            </a:avLst>
          </a:prstGeom>
          <a:solidFill>
            <a:srgbClr val="EF2728"/>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7" name="Título 1">
            <a:extLst>
              <a:ext uri="{FF2B5EF4-FFF2-40B4-BE49-F238E27FC236}">
                <a16:creationId xmlns:a16="http://schemas.microsoft.com/office/drawing/2014/main" id="{A898E7B4-77A8-420C-8321-1B741616DD1E}"/>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5079706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7" name="Google Shape;23;p14">
            <a:extLst>
              <a:ext uri="{FF2B5EF4-FFF2-40B4-BE49-F238E27FC236}">
                <a16:creationId xmlns:a16="http://schemas.microsoft.com/office/drawing/2014/main" id="{FCAACFDA-940B-40D5-9ECF-1C06AA658C84}"/>
              </a:ext>
            </a:extLst>
          </p:cNvPr>
          <p:cNvSpPr/>
          <p:nvPr userDrawn="1"/>
        </p:nvSpPr>
        <p:spPr>
          <a:xfrm>
            <a:off x="2884" y="0"/>
            <a:ext cx="12189116" cy="3429000"/>
          </a:xfrm>
          <a:prstGeom prst="rect">
            <a:avLst/>
          </a:prstGeom>
          <a:solidFill>
            <a:srgbClr val="F2F2F2"/>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8" name="Google Shape;24;p14">
            <a:extLst>
              <a:ext uri="{FF2B5EF4-FFF2-40B4-BE49-F238E27FC236}">
                <a16:creationId xmlns:a16="http://schemas.microsoft.com/office/drawing/2014/main" id="{28038EA1-7DB8-4F87-B7F5-632FDD1BAA78}"/>
              </a:ext>
            </a:extLst>
          </p:cNvPr>
          <p:cNvSpPr/>
          <p:nvPr userDrawn="1"/>
        </p:nvSpPr>
        <p:spPr>
          <a:xfrm rot="10800000">
            <a:off x="3040645" y="0"/>
            <a:ext cx="6110709" cy="1000162"/>
          </a:xfrm>
          <a:prstGeom prst="round2SameRect">
            <a:avLst>
              <a:gd name="adj1" fmla="val 16667"/>
              <a:gd name="adj2" fmla="val 0"/>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 name="Google Shape;20;p13">
            <a:extLst>
              <a:ext uri="{FF2B5EF4-FFF2-40B4-BE49-F238E27FC236}">
                <a16:creationId xmlns:a16="http://schemas.microsoft.com/office/drawing/2014/main" id="{26D8229D-F974-4DD6-A931-0A5DEFF7657C}"/>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0" name="Imagen 9">
            <a:extLst>
              <a:ext uri="{FF2B5EF4-FFF2-40B4-BE49-F238E27FC236}">
                <a16:creationId xmlns:a16="http://schemas.microsoft.com/office/drawing/2014/main" id="{BBD558C5-B55A-4B2D-96A2-5C778826DBB1}"/>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6" name="Título 1">
            <a:extLst>
              <a:ext uri="{FF2B5EF4-FFF2-40B4-BE49-F238E27FC236}">
                <a16:creationId xmlns:a16="http://schemas.microsoft.com/office/drawing/2014/main" id="{745BE43D-B94B-4D91-9086-2A4B3D5BD207}"/>
              </a:ext>
            </a:extLst>
          </p:cNvPr>
          <p:cNvSpPr>
            <a:spLocks noGrp="1"/>
          </p:cNvSpPr>
          <p:nvPr>
            <p:ph type="title"/>
          </p:nvPr>
        </p:nvSpPr>
        <p:spPr>
          <a:xfrm>
            <a:off x="3122762" y="98614"/>
            <a:ext cx="6028592" cy="601033"/>
          </a:xfrm>
        </p:spPr>
        <p:txBody>
          <a:bodyPr anchor="t">
            <a:normAutofit/>
          </a:bodyPr>
          <a:lstStyle>
            <a:lvl1pPr>
              <a:defRPr sz="2800">
                <a:solidFill>
                  <a:schemeClr val="bg1"/>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12531218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8" name="Google Shape;23;p14">
            <a:extLst>
              <a:ext uri="{FF2B5EF4-FFF2-40B4-BE49-F238E27FC236}">
                <a16:creationId xmlns:a16="http://schemas.microsoft.com/office/drawing/2014/main" id="{A555D924-4E11-43D8-99F1-32F33940A329}"/>
              </a:ext>
            </a:extLst>
          </p:cNvPr>
          <p:cNvSpPr/>
          <p:nvPr userDrawn="1"/>
        </p:nvSpPr>
        <p:spPr>
          <a:xfrm>
            <a:off x="2884" y="0"/>
            <a:ext cx="3930941" cy="6865474"/>
          </a:xfrm>
          <a:prstGeom prst="rect">
            <a:avLst/>
          </a:prstGeom>
          <a:solidFill>
            <a:srgbClr val="F2F2F2"/>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1F910C73-9635-454E-A4C9-A18CCF45F149}"/>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7" name="Google Shape;20;p13">
            <a:extLst>
              <a:ext uri="{FF2B5EF4-FFF2-40B4-BE49-F238E27FC236}">
                <a16:creationId xmlns:a16="http://schemas.microsoft.com/office/drawing/2014/main" id="{5EB6E62C-8B2C-43F9-BE4E-A577CB944D45}"/>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 name="Google Shape;19;p13">
            <a:extLst>
              <a:ext uri="{FF2B5EF4-FFF2-40B4-BE49-F238E27FC236}">
                <a16:creationId xmlns:a16="http://schemas.microsoft.com/office/drawing/2014/main" id="{B1AD91CA-1DA1-4464-BC41-A9A5D97565D7}"/>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 name="Título 1">
            <a:extLst>
              <a:ext uri="{FF2B5EF4-FFF2-40B4-BE49-F238E27FC236}">
                <a16:creationId xmlns:a16="http://schemas.microsoft.com/office/drawing/2014/main" id="{0F82B6A7-8E72-4D04-8EB3-444F087A1969}"/>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0208929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Solo el título">
    <p:spTree>
      <p:nvGrpSpPr>
        <p:cNvPr id="1" name=""/>
        <p:cNvGrpSpPr/>
        <p:nvPr/>
      </p:nvGrpSpPr>
      <p:grpSpPr>
        <a:xfrm>
          <a:off x="0" y="0"/>
          <a:ext cx="0" cy="0"/>
          <a:chOff x="0" y="0"/>
          <a:chExt cx="0" cy="0"/>
        </a:xfrm>
      </p:grpSpPr>
      <p:sp>
        <p:nvSpPr>
          <p:cNvPr id="8" name="Google Shape;23;p14">
            <a:extLst>
              <a:ext uri="{FF2B5EF4-FFF2-40B4-BE49-F238E27FC236}">
                <a16:creationId xmlns:a16="http://schemas.microsoft.com/office/drawing/2014/main" id="{A555D924-4E11-43D8-99F1-32F33940A329}"/>
              </a:ext>
            </a:extLst>
          </p:cNvPr>
          <p:cNvSpPr/>
          <p:nvPr userDrawn="1"/>
        </p:nvSpPr>
        <p:spPr>
          <a:xfrm>
            <a:off x="8261059" y="-7474"/>
            <a:ext cx="3930941" cy="6865474"/>
          </a:xfrm>
          <a:prstGeom prst="rect">
            <a:avLst/>
          </a:prstGeom>
          <a:solidFill>
            <a:srgbClr val="F2F2F2"/>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6" name="Imagen 5">
            <a:extLst>
              <a:ext uri="{FF2B5EF4-FFF2-40B4-BE49-F238E27FC236}">
                <a16:creationId xmlns:a16="http://schemas.microsoft.com/office/drawing/2014/main" id="{1F910C73-9635-454E-A4C9-A18CCF45F149}"/>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7" name="Google Shape;20;p13">
            <a:extLst>
              <a:ext uri="{FF2B5EF4-FFF2-40B4-BE49-F238E27FC236}">
                <a16:creationId xmlns:a16="http://schemas.microsoft.com/office/drawing/2014/main" id="{5EB6E62C-8B2C-43F9-BE4E-A577CB944D45}"/>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 name="Google Shape;19;p13">
            <a:extLst>
              <a:ext uri="{FF2B5EF4-FFF2-40B4-BE49-F238E27FC236}">
                <a16:creationId xmlns:a16="http://schemas.microsoft.com/office/drawing/2014/main" id="{5388F39E-CF5A-4153-BBAA-1C602196E366}"/>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9" name="Título 1">
            <a:extLst>
              <a:ext uri="{FF2B5EF4-FFF2-40B4-BE49-F238E27FC236}">
                <a16:creationId xmlns:a16="http://schemas.microsoft.com/office/drawing/2014/main" id="{C849A63C-DDEC-48E1-B47C-0826F10EF50F}"/>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33760659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olo el título">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1F910C73-9635-454E-A4C9-A18CCF45F149}"/>
              </a:ext>
            </a:extLst>
          </p:cNvPr>
          <p:cNvPicPr>
            <a:picLocks noChangeAspect="1"/>
          </p:cNvPicPr>
          <p:nvPr userDrawn="1"/>
        </p:nvPicPr>
        <p:blipFill>
          <a:blip r:embed="rId2"/>
          <a:stretch>
            <a:fillRect/>
          </a:stretch>
        </p:blipFill>
        <p:spPr>
          <a:xfrm>
            <a:off x="10305598" y="5678045"/>
            <a:ext cx="1813447" cy="1111692"/>
          </a:xfrm>
          <a:prstGeom prst="rect">
            <a:avLst/>
          </a:prstGeom>
        </p:spPr>
      </p:pic>
      <p:sp>
        <p:nvSpPr>
          <p:cNvPr id="7" name="Google Shape;20;p13">
            <a:extLst>
              <a:ext uri="{FF2B5EF4-FFF2-40B4-BE49-F238E27FC236}">
                <a16:creationId xmlns:a16="http://schemas.microsoft.com/office/drawing/2014/main" id="{5EB6E62C-8B2C-43F9-BE4E-A577CB944D45}"/>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4" name="Google Shape;19;p13">
            <a:extLst>
              <a:ext uri="{FF2B5EF4-FFF2-40B4-BE49-F238E27FC236}">
                <a16:creationId xmlns:a16="http://schemas.microsoft.com/office/drawing/2014/main" id="{FBC44F4E-4483-42C1-8EEE-D10B13CEAEAC}"/>
              </a:ext>
            </a:extLst>
          </p:cNvPr>
          <p:cNvSpPr/>
          <p:nvPr userDrawn="1"/>
        </p:nvSpPr>
        <p:spPr>
          <a:xfrm rot="10800000">
            <a:off x="12468" y="346536"/>
            <a:ext cx="971390" cy="358313"/>
          </a:xfrm>
          <a:custGeom>
            <a:avLst/>
            <a:gdLst/>
            <a:ahLst/>
            <a:cxnLst/>
            <a:rect l="l" t="t" r="r" b="b"/>
            <a:pathLst>
              <a:path w="4221491" h="1648847" extrusionOk="0">
                <a:moveTo>
                  <a:pt x="0" y="1611917"/>
                </a:moveTo>
                <a:lnTo>
                  <a:pt x="251139" y="9233"/>
                </a:lnTo>
                <a:lnTo>
                  <a:pt x="4210724" y="0"/>
                </a:lnTo>
                <a:cubicBezTo>
                  <a:pt x="4225980" y="494529"/>
                  <a:pt x="4220917" y="1098922"/>
                  <a:pt x="4219749" y="1648847"/>
                </a:cubicBezTo>
                <a:lnTo>
                  <a:pt x="0" y="1611917"/>
                </a:lnTo>
                <a:close/>
              </a:path>
            </a:pathLst>
          </a:custGeom>
          <a:solidFill>
            <a:srgbClr val="002060"/>
          </a:solidFill>
          <a:ln w="66675" cap="rnd" cmpd="sng">
            <a:solidFill>
              <a:srgbClr val="002060"/>
            </a:solidFill>
            <a:prstDash val="solid"/>
            <a:round/>
            <a:headEnd type="none" w="sm" len="sm"/>
            <a:tailEnd type="none" w="sm" len="sm"/>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5" name="Título 1">
            <a:extLst>
              <a:ext uri="{FF2B5EF4-FFF2-40B4-BE49-F238E27FC236}">
                <a16:creationId xmlns:a16="http://schemas.microsoft.com/office/drawing/2014/main" id="{C076F874-9558-423C-8BD6-ECF3FE7F9CCD}"/>
              </a:ext>
            </a:extLst>
          </p:cNvPr>
          <p:cNvSpPr>
            <a:spLocks noGrp="1"/>
          </p:cNvSpPr>
          <p:nvPr>
            <p:ph type="title"/>
          </p:nvPr>
        </p:nvSpPr>
        <p:spPr>
          <a:xfrm>
            <a:off x="1112808" y="225176"/>
            <a:ext cx="9265746" cy="601033"/>
          </a:xfrm>
        </p:spPr>
        <p:txBody>
          <a:bodyPr anchor="t">
            <a:normAutofit/>
          </a:bodyPr>
          <a:lstStyle>
            <a:lvl1pPr>
              <a:defRPr sz="2800">
                <a:solidFill>
                  <a:srgbClr val="C00000"/>
                </a:solidFill>
              </a:defRPr>
            </a:lvl1pPr>
          </a:lstStyle>
          <a:p>
            <a:r>
              <a:rPr lang="es-ES"/>
              <a:t>Haga clic para modificar el estilo de título del patrón</a:t>
            </a:r>
            <a:endParaRPr lang="es-CO"/>
          </a:p>
        </p:txBody>
      </p:sp>
    </p:spTree>
    <p:extLst>
      <p:ext uri="{BB962C8B-B14F-4D97-AF65-F5344CB8AC3E}">
        <p14:creationId xmlns:p14="http://schemas.microsoft.com/office/powerpoint/2010/main" val="2597103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FI personalizado 4">
    <p:spTree>
      <p:nvGrpSpPr>
        <p:cNvPr id="1" name=""/>
        <p:cNvGrpSpPr/>
        <p:nvPr/>
      </p:nvGrpSpPr>
      <p:grpSpPr>
        <a:xfrm>
          <a:off x="0" y="0"/>
          <a:ext cx="0" cy="0"/>
          <a:chOff x="0" y="0"/>
          <a:chExt cx="0" cy="0"/>
        </a:xfrm>
      </p:grpSpPr>
      <p:sp>
        <p:nvSpPr>
          <p:cNvPr id="45" name="Forma libre: forma 44">
            <a:extLst>
              <a:ext uri="{FF2B5EF4-FFF2-40B4-BE49-F238E27FC236}">
                <a16:creationId xmlns:a16="http://schemas.microsoft.com/office/drawing/2014/main" id="{7277AAD9-971F-4A1A-9D2A-7D6533284369}"/>
              </a:ext>
            </a:extLst>
          </p:cNvPr>
          <p:cNvSpPr/>
          <p:nvPr userDrawn="1"/>
        </p:nvSpPr>
        <p:spPr>
          <a:xfrm>
            <a:off x="-319314" y="0"/>
            <a:ext cx="3701144" cy="6858000"/>
          </a:xfrm>
          <a:custGeom>
            <a:avLst/>
            <a:gdLst>
              <a:gd name="connsiteX0" fmla="*/ 0 w 6981373"/>
              <a:gd name="connsiteY0" fmla="*/ 0 h 6858000"/>
              <a:gd name="connsiteX1" fmla="*/ 5340383 w 6981373"/>
              <a:gd name="connsiteY1" fmla="*/ 0 h 6858000"/>
              <a:gd name="connsiteX2" fmla="*/ 5378331 w 6981373"/>
              <a:gd name="connsiteY2" fmla="*/ 29822 h 6858000"/>
              <a:gd name="connsiteX3" fmla="*/ 6981373 w 6981373"/>
              <a:gd name="connsiteY3" fmla="*/ 3429000 h 6858000"/>
              <a:gd name="connsiteX4" fmla="*/ 5378331 w 6981373"/>
              <a:gd name="connsiteY4" fmla="*/ 6828179 h 6858000"/>
              <a:gd name="connsiteX5" fmla="*/ 5340383 w 6981373"/>
              <a:gd name="connsiteY5" fmla="*/ 6858000 h 6858000"/>
              <a:gd name="connsiteX6" fmla="*/ 0 w 69813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1373" h="6858000">
                <a:moveTo>
                  <a:pt x="0" y="0"/>
                </a:moveTo>
                <a:lnTo>
                  <a:pt x="5340383" y="0"/>
                </a:lnTo>
                <a:lnTo>
                  <a:pt x="5378331" y="29822"/>
                </a:lnTo>
                <a:cubicBezTo>
                  <a:pt x="6357349" y="837779"/>
                  <a:pt x="6981373" y="2060515"/>
                  <a:pt x="6981373" y="3429000"/>
                </a:cubicBezTo>
                <a:cubicBezTo>
                  <a:pt x="6981373" y="4797485"/>
                  <a:pt x="6357349" y="6020221"/>
                  <a:pt x="5378331" y="6828179"/>
                </a:cubicBezTo>
                <a:lnTo>
                  <a:pt x="5340383"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6" name="Imagen 5">
            <a:extLst>
              <a:ext uri="{FF2B5EF4-FFF2-40B4-BE49-F238E27FC236}">
                <a16:creationId xmlns:a16="http://schemas.microsoft.com/office/drawing/2014/main" id="{D08D0D24-0213-4EA2-B7A2-3704F0BD3319}"/>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11" name="CuadroTexto 10">
            <a:extLst>
              <a:ext uri="{FF2B5EF4-FFF2-40B4-BE49-F238E27FC236}">
                <a16:creationId xmlns:a16="http://schemas.microsoft.com/office/drawing/2014/main" id="{9E3017DD-5A75-4405-A8EF-84A415D2FEE8}"/>
              </a:ext>
            </a:extLst>
          </p:cNvPr>
          <p:cNvSpPr txBox="1"/>
          <p:nvPr userDrawn="1"/>
        </p:nvSpPr>
        <p:spPr>
          <a:xfrm>
            <a:off x="5109029" y="1017248"/>
            <a:ext cx="1604927" cy="400110"/>
          </a:xfrm>
          <a:prstGeom prst="rect">
            <a:avLst/>
          </a:prstGeom>
          <a:noFill/>
        </p:spPr>
        <p:txBody>
          <a:bodyPr wrap="none" rtlCol="0">
            <a:spAutoFit/>
          </a:bodyPr>
          <a:lstStyle/>
          <a:p>
            <a:r>
              <a:rPr lang="es-MX" sz="2000" dirty="0">
                <a:latin typeface="Segoe UI Black" panose="020B0A02040204020203" pitchFamily="34" charset="0"/>
                <a:ea typeface="Segoe UI Black" panose="020B0A02040204020203" pitchFamily="34" charset="0"/>
              </a:rPr>
              <a:t>PERSONA 1</a:t>
            </a:r>
            <a:endParaRPr lang="es-CO" sz="2000" dirty="0">
              <a:latin typeface="Segoe UI Black" panose="020B0A02040204020203" pitchFamily="34" charset="0"/>
              <a:ea typeface="Segoe UI Black" panose="020B0A02040204020203" pitchFamily="34" charset="0"/>
            </a:endParaRPr>
          </a:p>
        </p:txBody>
      </p:sp>
      <p:sp>
        <p:nvSpPr>
          <p:cNvPr id="12" name="CuadroTexto 11">
            <a:extLst>
              <a:ext uri="{FF2B5EF4-FFF2-40B4-BE49-F238E27FC236}">
                <a16:creationId xmlns:a16="http://schemas.microsoft.com/office/drawing/2014/main" id="{0B7590F1-CB28-4F68-8D46-10A58B61829A}"/>
              </a:ext>
            </a:extLst>
          </p:cNvPr>
          <p:cNvSpPr txBox="1"/>
          <p:nvPr userDrawn="1"/>
        </p:nvSpPr>
        <p:spPr>
          <a:xfrm>
            <a:off x="5109029" y="1417358"/>
            <a:ext cx="3169522" cy="369332"/>
          </a:xfrm>
          <a:prstGeom prst="rect">
            <a:avLst/>
          </a:prstGeom>
          <a:noFill/>
        </p:spPr>
        <p:txBody>
          <a:bodyPr wrap="none" rtlCol="0">
            <a:spAutoFit/>
          </a:bodyPr>
          <a:lstStyle/>
          <a:p>
            <a:r>
              <a:rPr lang="es-MX" dirty="0"/>
              <a:t>Visualiza el asociado experto </a:t>
            </a:r>
            <a:endParaRPr lang="es-CO" dirty="0"/>
          </a:p>
        </p:txBody>
      </p:sp>
      <p:sp>
        <p:nvSpPr>
          <p:cNvPr id="21" name="CuadroTexto 20">
            <a:extLst>
              <a:ext uri="{FF2B5EF4-FFF2-40B4-BE49-F238E27FC236}">
                <a16:creationId xmlns:a16="http://schemas.microsoft.com/office/drawing/2014/main" id="{9DB59A76-39DA-4522-BEE3-870085593985}"/>
              </a:ext>
            </a:extLst>
          </p:cNvPr>
          <p:cNvSpPr txBox="1"/>
          <p:nvPr userDrawn="1"/>
        </p:nvSpPr>
        <p:spPr>
          <a:xfrm>
            <a:off x="5558972" y="2400004"/>
            <a:ext cx="1604927" cy="400110"/>
          </a:xfrm>
          <a:prstGeom prst="rect">
            <a:avLst/>
          </a:prstGeom>
          <a:noFill/>
        </p:spPr>
        <p:txBody>
          <a:bodyPr wrap="none" rtlCol="0">
            <a:spAutoFit/>
          </a:bodyPr>
          <a:lstStyle/>
          <a:p>
            <a:r>
              <a:rPr lang="es-MX" sz="2000" dirty="0">
                <a:latin typeface="Segoe UI Black" panose="020B0A02040204020203" pitchFamily="34" charset="0"/>
                <a:ea typeface="Segoe UI Black" panose="020B0A02040204020203" pitchFamily="34" charset="0"/>
              </a:rPr>
              <a:t>PERSONA 1</a:t>
            </a:r>
            <a:endParaRPr lang="es-CO" sz="2000" dirty="0">
              <a:latin typeface="Segoe UI Black" panose="020B0A02040204020203" pitchFamily="34" charset="0"/>
              <a:ea typeface="Segoe UI Black" panose="020B0A02040204020203" pitchFamily="34" charset="0"/>
            </a:endParaRPr>
          </a:p>
        </p:txBody>
      </p:sp>
      <p:sp>
        <p:nvSpPr>
          <p:cNvPr id="22" name="CuadroTexto 21">
            <a:extLst>
              <a:ext uri="{FF2B5EF4-FFF2-40B4-BE49-F238E27FC236}">
                <a16:creationId xmlns:a16="http://schemas.microsoft.com/office/drawing/2014/main" id="{02D28B25-FD59-49B1-BA69-C8003C082148}"/>
              </a:ext>
            </a:extLst>
          </p:cNvPr>
          <p:cNvSpPr txBox="1"/>
          <p:nvPr userDrawn="1"/>
        </p:nvSpPr>
        <p:spPr>
          <a:xfrm>
            <a:off x="5558972" y="2800114"/>
            <a:ext cx="3169522" cy="369332"/>
          </a:xfrm>
          <a:prstGeom prst="rect">
            <a:avLst/>
          </a:prstGeom>
          <a:noFill/>
        </p:spPr>
        <p:txBody>
          <a:bodyPr wrap="none" rtlCol="0">
            <a:spAutoFit/>
          </a:bodyPr>
          <a:lstStyle/>
          <a:p>
            <a:r>
              <a:rPr lang="es-MX" dirty="0"/>
              <a:t>Visualiza el asociado experto </a:t>
            </a:r>
            <a:endParaRPr lang="es-CO" dirty="0"/>
          </a:p>
        </p:txBody>
      </p:sp>
      <p:sp>
        <p:nvSpPr>
          <p:cNvPr id="24" name="CuadroTexto 23">
            <a:extLst>
              <a:ext uri="{FF2B5EF4-FFF2-40B4-BE49-F238E27FC236}">
                <a16:creationId xmlns:a16="http://schemas.microsoft.com/office/drawing/2014/main" id="{6B338FCD-010F-4BA6-848E-8EFC80BB5016}"/>
              </a:ext>
            </a:extLst>
          </p:cNvPr>
          <p:cNvSpPr txBox="1"/>
          <p:nvPr userDrawn="1"/>
        </p:nvSpPr>
        <p:spPr>
          <a:xfrm>
            <a:off x="5558972" y="3782760"/>
            <a:ext cx="1604927" cy="400110"/>
          </a:xfrm>
          <a:prstGeom prst="rect">
            <a:avLst/>
          </a:prstGeom>
          <a:noFill/>
        </p:spPr>
        <p:txBody>
          <a:bodyPr wrap="none" rtlCol="0">
            <a:spAutoFit/>
          </a:bodyPr>
          <a:lstStyle/>
          <a:p>
            <a:r>
              <a:rPr lang="es-MX" sz="2000" dirty="0">
                <a:latin typeface="Segoe UI Black" panose="020B0A02040204020203" pitchFamily="34" charset="0"/>
                <a:ea typeface="Segoe UI Black" panose="020B0A02040204020203" pitchFamily="34" charset="0"/>
              </a:rPr>
              <a:t>PERSONA 1</a:t>
            </a:r>
            <a:endParaRPr lang="es-CO" sz="2000" dirty="0">
              <a:latin typeface="Segoe UI Black" panose="020B0A02040204020203" pitchFamily="34" charset="0"/>
              <a:ea typeface="Segoe UI Black" panose="020B0A02040204020203" pitchFamily="34" charset="0"/>
            </a:endParaRPr>
          </a:p>
        </p:txBody>
      </p:sp>
      <p:sp>
        <p:nvSpPr>
          <p:cNvPr id="25" name="CuadroTexto 24">
            <a:extLst>
              <a:ext uri="{FF2B5EF4-FFF2-40B4-BE49-F238E27FC236}">
                <a16:creationId xmlns:a16="http://schemas.microsoft.com/office/drawing/2014/main" id="{BB7A7825-445A-4140-AD21-B5ABD6066F48}"/>
              </a:ext>
            </a:extLst>
          </p:cNvPr>
          <p:cNvSpPr txBox="1"/>
          <p:nvPr userDrawn="1"/>
        </p:nvSpPr>
        <p:spPr>
          <a:xfrm>
            <a:off x="5558972" y="4182870"/>
            <a:ext cx="3169522" cy="369332"/>
          </a:xfrm>
          <a:prstGeom prst="rect">
            <a:avLst/>
          </a:prstGeom>
          <a:noFill/>
        </p:spPr>
        <p:txBody>
          <a:bodyPr wrap="none" rtlCol="0">
            <a:spAutoFit/>
          </a:bodyPr>
          <a:lstStyle/>
          <a:p>
            <a:r>
              <a:rPr lang="es-MX" dirty="0"/>
              <a:t>Visualiza el asociado experto </a:t>
            </a:r>
            <a:endParaRPr lang="es-CO" dirty="0"/>
          </a:p>
        </p:txBody>
      </p:sp>
      <p:sp>
        <p:nvSpPr>
          <p:cNvPr id="27" name="CuadroTexto 26">
            <a:extLst>
              <a:ext uri="{FF2B5EF4-FFF2-40B4-BE49-F238E27FC236}">
                <a16:creationId xmlns:a16="http://schemas.microsoft.com/office/drawing/2014/main" id="{288A9F28-7992-4790-860D-089AC637D9CA}"/>
              </a:ext>
            </a:extLst>
          </p:cNvPr>
          <p:cNvSpPr txBox="1"/>
          <p:nvPr userDrawn="1"/>
        </p:nvSpPr>
        <p:spPr>
          <a:xfrm>
            <a:off x="5109029" y="5165517"/>
            <a:ext cx="1604927" cy="400110"/>
          </a:xfrm>
          <a:prstGeom prst="rect">
            <a:avLst/>
          </a:prstGeom>
          <a:noFill/>
        </p:spPr>
        <p:txBody>
          <a:bodyPr wrap="none" rtlCol="0">
            <a:spAutoFit/>
          </a:bodyPr>
          <a:lstStyle/>
          <a:p>
            <a:r>
              <a:rPr lang="es-MX" sz="2000" dirty="0">
                <a:latin typeface="Segoe UI Black" panose="020B0A02040204020203" pitchFamily="34" charset="0"/>
                <a:ea typeface="Segoe UI Black" panose="020B0A02040204020203" pitchFamily="34" charset="0"/>
              </a:rPr>
              <a:t>PERSONA 1</a:t>
            </a:r>
            <a:endParaRPr lang="es-CO" sz="2000" dirty="0">
              <a:latin typeface="Segoe UI Black" panose="020B0A02040204020203" pitchFamily="34" charset="0"/>
              <a:ea typeface="Segoe UI Black" panose="020B0A02040204020203" pitchFamily="34" charset="0"/>
            </a:endParaRPr>
          </a:p>
        </p:txBody>
      </p:sp>
      <p:sp>
        <p:nvSpPr>
          <p:cNvPr id="28" name="CuadroTexto 27">
            <a:extLst>
              <a:ext uri="{FF2B5EF4-FFF2-40B4-BE49-F238E27FC236}">
                <a16:creationId xmlns:a16="http://schemas.microsoft.com/office/drawing/2014/main" id="{EDB578B5-ADAC-4F89-B6B4-2D32C3E5D603}"/>
              </a:ext>
            </a:extLst>
          </p:cNvPr>
          <p:cNvSpPr txBox="1"/>
          <p:nvPr userDrawn="1"/>
        </p:nvSpPr>
        <p:spPr>
          <a:xfrm>
            <a:off x="5109029" y="5565627"/>
            <a:ext cx="3169522" cy="369332"/>
          </a:xfrm>
          <a:prstGeom prst="rect">
            <a:avLst/>
          </a:prstGeom>
          <a:noFill/>
        </p:spPr>
        <p:txBody>
          <a:bodyPr wrap="none" rtlCol="0">
            <a:spAutoFit/>
          </a:bodyPr>
          <a:lstStyle/>
          <a:p>
            <a:r>
              <a:rPr lang="es-MX" dirty="0"/>
              <a:t>Visualiza el asociado experto </a:t>
            </a:r>
            <a:endParaRPr lang="es-CO" dirty="0"/>
          </a:p>
        </p:txBody>
      </p:sp>
      <p:sp>
        <p:nvSpPr>
          <p:cNvPr id="29" name="Elipse 28">
            <a:extLst>
              <a:ext uri="{FF2B5EF4-FFF2-40B4-BE49-F238E27FC236}">
                <a16:creationId xmlns:a16="http://schemas.microsoft.com/office/drawing/2014/main" id="{70CD724F-7BEA-4A3A-A34A-12C82A6AAC93}"/>
              </a:ext>
            </a:extLst>
          </p:cNvPr>
          <p:cNvSpPr/>
          <p:nvPr userDrawn="1"/>
        </p:nvSpPr>
        <p:spPr>
          <a:xfrm>
            <a:off x="3598068" y="667887"/>
            <a:ext cx="1322275" cy="1322275"/>
          </a:xfrm>
          <a:prstGeom prst="ellipse">
            <a:avLst/>
          </a:prstGeom>
          <a:solidFill>
            <a:schemeClr val="bg1"/>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0" name="Elipse 29">
            <a:extLst>
              <a:ext uri="{FF2B5EF4-FFF2-40B4-BE49-F238E27FC236}">
                <a16:creationId xmlns:a16="http://schemas.microsoft.com/office/drawing/2014/main" id="{4017C4BD-B3CD-4AC0-9CDD-335403FE3F5B}"/>
              </a:ext>
            </a:extLst>
          </p:cNvPr>
          <p:cNvSpPr/>
          <p:nvPr userDrawn="1"/>
        </p:nvSpPr>
        <p:spPr>
          <a:xfrm>
            <a:off x="4048011" y="2074958"/>
            <a:ext cx="1322275" cy="1322275"/>
          </a:xfrm>
          <a:prstGeom prst="ellipse">
            <a:avLst/>
          </a:prstGeom>
          <a:solidFill>
            <a:schemeClr val="bg1"/>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Elipse 30">
            <a:extLst>
              <a:ext uri="{FF2B5EF4-FFF2-40B4-BE49-F238E27FC236}">
                <a16:creationId xmlns:a16="http://schemas.microsoft.com/office/drawing/2014/main" id="{CE16514F-5647-4719-A35F-7361D7FC6655}"/>
              </a:ext>
            </a:extLst>
          </p:cNvPr>
          <p:cNvSpPr/>
          <p:nvPr userDrawn="1"/>
        </p:nvSpPr>
        <p:spPr>
          <a:xfrm>
            <a:off x="4048011" y="3482029"/>
            <a:ext cx="1322275" cy="1322275"/>
          </a:xfrm>
          <a:prstGeom prst="ellipse">
            <a:avLst/>
          </a:prstGeom>
          <a:solidFill>
            <a:schemeClr val="bg1"/>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2" name="Elipse 31">
            <a:extLst>
              <a:ext uri="{FF2B5EF4-FFF2-40B4-BE49-F238E27FC236}">
                <a16:creationId xmlns:a16="http://schemas.microsoft.com/office/drawing/2014/main" id="{BA6416B9-C27C-429F-A48A-E941577A3728}"/>
              </a:ext>
            </a:extLst>
          </p:cNvPr>
          <p:cNvSpPr/>
          <p:nvPr userDrawn="1"/>
        </p:nvSpPr>
        <p:spPr>
          <a:xfrm>
            <a:off x="3598068" y="4889101"/>
            <a:ext cx="1322275" cy="1322275"/>
          </a:xfrm>
          <a:prstGeom prst="ellipse">
            <a:avLst/>
          </a:prstGeom>
          <a:solidFill>
            <a:schemeClr val="bg1"/>
          </a:solidFill>
          <a:ln>
            <a:solidFill>
              <a:schemeClr val="bg1">
                <a:lumMod val="9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3" name="CuadroTexto 32">
            <a:extLst>
              <a:ext uri="{FF2B5EF4-FFF2-40B4-BE49-F238E27FC236}">
                <a16:creationId xmlns:a16="http://schemas.microsoft.com/office/drawing/2014/main" id="{AA87B01E-D27A-4078-80F1-2C08EDF49C4B}"/>
              </a:ext>
            </a:extLst>
          </p:cNvPr>
          <p:cNvSpPr txBox="1"/>
          <p:nvPr userDrawn="1"/>
        </p:nvSpPr>
        <p:spPr>
          <a:xfrm>
            <a:off x="-100213" y="2473903"/>
            <a:ext cx="3482043" cy="923330"/>
          </a:xfrm>
          <a:prstGeom prst="rect">
            <a:avLst/>
          </a:prstGeom>
          <a:noFill/>
        </p:spPr>
        <p:txBody>
          <a:bodyPr wrap="none" rtlCol="0">
            <a:spAutoFit/>
          </a:bodyPr>
          <a:lstStyle/>
          <a:p>
            <a:r>
              <a:rPr lang="es-MX" sz="5400" dirty="0">
                <a:latin typeface="Segoe UI Black" panose="020B0A02040204020203" pitchFamily="34" charset="0"/>
                <a:ea typeface="Segoe UI Black" panose="020B0A02040204020203" pitchFamily="34" charset="0"/>
              </a:rPr>
              <a:t>NUESTRO</a:t>
            </a:r>
            <a:endParaRPr lang="es-CO" sz="5400" dirty="0">
              <a:latin typeface="Segoe UI Black" panose="020B0A02040204020203" pitchFamily="34" charset="0"/>
              <a:ea typeface="Segoe UI Black" panose="020B0A02040204020203" pitchFamily="34" charset="0"/>
            </a:endParaRPr>
          </a:p>
        </p:txBody>
      </p:sp>
      <p:sp>
        <p:nvSpPr>
          <p:cNvPr id="34" name="CuadroTexto 33">
            <a:extLst>
              <a:ext uri="{FF2B5EF4-FFF2-40B4-BE49-F238E27FC236}">
                <a16:creationId xmlns:a16="http://schemas.microsoft.com/office/drawing/2014/main" id="{5D585643-5592-4A01-A23B-D03A1F1891FD}"/>
              </a:ext>
            </a:extLst>
          </p:cNvPr>
          <p:cNvSpPr txBox="1"/>
          <p:nvPr userDrawn="1"/>
        </p:nvSpPr>
        <p:spPr>
          <a:xfrm>
            <a:off x="572613" y="3020364"/>
            <a:ext cx="2836033" cy="923330"/>
          </a:xfrm>
          <a:prstGeom prst="rect">
            <a:avLst/>
          </a:prstGeom>
          <a:noFill/>
        </p:spPr>
        <p:txBody>
          <a:bodyPr wrap="none" rtlCol="0">
            <a:spAutoFit/>
          </a:bodyPr>
          <a:lstStyle/>
          <a:p>
            <a:r>
              <a:rPr lang="es-MX" sz="5400" dirty="0">
                <a:latin typeface="Segoe UI Black" panose="020B0A02040204020203" pitchFamily="34" charset="0"/>
                <a:ea typeface="Segoe UI Black" panose="020B0A02040204020203" pitchFamily="34" charset="0"/>
              </a:rPr>
              <a:t>EQUIPO</a:t>
            </a:r>
            <a:endParaRPr lang="es-CO" sz="5400" dirty="0">
              <a:latin typeface="Segoe UI Black" panose="020B0A02040204020203" pitchFamily="34" charset="0"/>
              <a:ea typeface="Segoe UI Black" panose="020B0A02040204020203" pitchFamily="34" charset="0"/>
            </a:endParaRPr>
          </a:p>
        </p:txBody>
      </p:sp>
      <p:sp>
        <p:nvSpPr>
          <p:cNvPr id="35" name="Rectángulo: esquinas redondeadas 34">
            <a:extLst>
              <a:ext uri="{FF2B5EF4-FFF2-40B4-BE49-F238E27FC236}">
                <a16:creationId xmlns:a16="http://schemas.microsoft.com/office/drawing/2014/main" id="{61FB9DDD-BAD3-4305-9294-D81D9779A073}"/>
              </a:ext>
            </a:extLst>
          </p:cNvPr>
          <p:cNvSpPr/>
          <p:nvPr userDrawn="1"/>
        </p:nvSpPr>
        <p:spPr>
          <a:xfrm rot="1418001">
            <a:off x="11592564" y="-1146686"/>
            <a:ext cx="347720" cy="2242571"/>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36" name="Rectángulo: esquinas redondeadas 35">
            <a:extLst>
              <a:ext uri="{FF2B5EF4-FFF2-40B4-BE49-F238E27FC236}">
                <a16:creationId xmlns:a16="http://schemas.microsoft.com/office/drawing/2014/main" id="{9A71F49C-B596-4FD8-B94F-4D9FCA294300}"/>
              </a:ext>
            </a:extLst>
          </p:cNvPr>
          <p:cNvSpPr/>
          <p:nvPr userDrawn="1"/>
        </p:nvSpPr>
        <p:spPr>
          <a:xfrm rot="1418001">
            <a:off x="12020006" y="-811355"/>
            <a:ext cx="343989" cy="1950750"/>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37" name="Rectángulo: esquinas redondeadas 36">
            <a:extLst>
              <a:ext uri="{FF2B5EF4-FFF2-40B4-BE49-F238E27FC236}">
                <a16:creationId xmlns:a16="http://schemas.microsoft.com/office/drawing/2014/main" id="{44725FFA-CCEC-4ECC-BBE8-90749DEF7B8E}"/>
              </a:ext>
            </a:extLst>
          </p:cNvPr>
          <p:cNvSpPr/>
          <p:nvPr userDrawn="1"/>
        </p:nvSpPr>
        <p:spPr>
          <a:xfrm rot="1418001">
            <a:off x="10651885" y="-1452969"/>
            <a:ext cx="347720" cy="2406515"/>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38" name="Rectángulo: esquinas redondeadas 37">
            <a:extLst>
              <a:ext uri="{FF2B5EF4-FFF2-40B4-BE49-F238E27FC236}">
                <a16:creationId xmlns:a16="http://schemas.microsoft.com/office/drawing/2014/main" id="{9235595F-B4A8-4955-B013-83E99530B00A}"/>
              </a:ext>
            </a:extLst>
          </p:cNvPr>
          <p:cNvSpPr/>
          <p:nvPr userDrawn="1"/>
        </p:nvSpPr>
        <p:spPr>
          <a:xfrm rot="1418001">
            <a:off x="11129420" y="-1314358"/>
            <a:ext cx="347720" cy="2332476"/>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39" name="Rectángulo: esquinas redondeadas 38">
            <a:extLst>
              <a:ext uri="{FF2B5EF4-FFF2-40B4-BE49-F238E27FC236}">
                <a16:creationId xmlns:a16="http://schemas.microsoft.com/office/drawing/2014/main" id="{DD661660-65B4-491F-9C7D-A1DE28C35073}"/>
              </a:ext>
            </a:extLst>
          </p:cNvPr>
          <p:cNvSpPr/>
          <p:nvPr userDrawn="1"/>
        </p:nvSpPr>
        <p:spPr>
          <a:xfrm rot="1418001">
            <a:off x="9686937" y="-945445"/>
            <a:ext cx="349359" cy="1499147"/>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0" name="Rectángulo: esquinas redondeadas 39">
            <a:extLst>
              <a:ext uri="{FF2B5EF4-FFF2-40B4-BE49-F238E27FC236}">
                <a16:creationId xmlns:a16="http://schemas.microsoft.com/office/drawing/2014/main" id="{A7141C02-C165-4C67-A23E-179F715861F4}"/>
              </a:ext>
            </a:extLst>
          </p:cNvPr>
          <p:cNvSpPr/>
          <p:nvPr userDrawn="1"/>
        </p:nvSpPr>
        <p:spPr>
          <a:xfrm rot="1418001">
            <a:off x="10207565" y="-1534772"/>
            <a:ext cx="347720" cy="2239012"/>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1" name="Rectángulo: esquinas redondeadas 40">
            <a:extLst>
              <a:ext uri="{FF2B5EF4-FFF2-40B4-BE49-F238E27FC236}">
                <a16:creationId xmlns:a16="http://schemas.microsoft.com/office/drawing/2014/main" id="{F2A007BE-F297-4D6B-8B91-3DDAF848423A}"/>
              </a:ext>
            </a:extLst>
          </p:cNvPr>
          <p:cNvSpPr/>
          <p:nvPr userDrawn="1"/>
        </p:nvSpPr>
        <p:spPr>
          <a:xfrm rot="1418001">
            <a:off x="8628879" y="-693072"/>
            <a:ext cx="324000" cy="1451894"/>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2" name="Rectángulo: esquinas redondeadas 41">
            <a:extLst>
              <a:ext uri="{FF2B5EF4-FFF2-40B4-BE49-F238E27FC236}">
                <a16:creationId xmlns:a16="http://schemas.microsoft.com/office/drawing/2014/main" id="{32B41DD6-CC71-4EE8-8454-446F82786FB6}"/>
              </a:ext>
            </a:extLst>
          </p:cNvPr>
          <p:cNvSpPr/>
          <p:nvPr userDrawn="1"/>
        </p:nvSpPr>
        <p:spPr>
          <a:xfrm rot="1418001">
            <a:off x="9157920" y="-673752"/>
            <a:ext cx="322053" cy="1182069"/>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3" name="Rectángulo: esquinas redondeadas 42">
            <a:extLst>
              <a:ext uri="{FF2B5EF4-FFF2-40B4-BE49-F238E27FC236}">
                <a16:creationId xmlns:a16="http://schemas.microsoft.com/office/drawing/2014/main" id="{E8EA9099-D457-4D73-9FD8-B89D9DDE4DEC}"/>
              </a:ext>
            </a:extLst>
          </p:cNvPr>
          <p:cNvSpPr/>
          <p:nvPr userDrawn="1"/>
        </p:nvSpPr>
        <p:spPr>
          <a:xfrm rot="1418001">
            <a:off x="7694677" y="-399129"/>
            <a:ext cx="324000" cy="581599"/>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4" name="Rectángulo: esquinas redondeadas 43">
            <a:extLst>
              <a:ext uri="{FF2B5EF4-FFF2-40B4-BE49-F238E27FC236}">
                <a16:creationId xmlns:a16="http://schemas.microsoft.com/office/drawing/2014/main" id="{00D0E15A-338E-4D16-BE17-2D7DF8E04F7F}"/>
              </a:ext>
            </a:extLst>
          </p:cNvPr>
          <p:cNvSpPr/>
          <p:nvPr userDrawn="1"/>
        </p:nvSpPr>
        <p:spPr>
          <a:xfrm rot="1418001">
            <a:off x="8100558" y="-568873"/>
            <a:ext cx="349200" cy="1226862"/>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46" name="Marcador de posición de imagen 45">
            <a:extLst>
              <a:ext uri="{FF2B5EF4-FFF2-40B4-BE49-F238E27FC236}">
                <a16:creationId xmlns:a16="http://schemas.microsoft.com/office/drawing/2014/main" id="{0185B417-3552-4173-82F9-3AB06F77CCA5}"/>
              </a:ext>
            </a:extLst>
          </p:cNvPr>
          <p:cNvSpPr>
            <a:spLocks noGrp="1"/>
          </p:cNvSpPr>
          <p:nvPr>
            <p:ph type="pic" sz="quarter" idx="10"/>
          </p:nvPr>
        </p:nvSpPr>
        <p:spPr>
          <a:xfrm>
            <a:off x="3598068" y="676535"/>
            <a:ext cx="1322275" cy="1313625"/>
          </a:xfrm>
          <a:prstGeom prst="rect">
            <a:avLst/>
          </a:prstGeom>
        </p:spPr>
        <p:txBody>
          <a:bodyPr/>
          <a:lstStyle/>
          <a:p>
            <a:endParaRPr lang="es-CO"/>
          </a:p>
        </p:txBody>
      </p:sp>
      <p:sp>
        <p:nvSpPr>
          <p:cNvPr id="47" name="Marcador de posición de imagen 45">
            <a:extLst>
              <a:ext uri="{FF2B5EF4-FFF2-40B4-BE49-F238E27FC236}">
                <a16:creationId xmlns:a16="http://schemas.microsoft.com/office/drawing/2014/main" id="{43A1BD18-B7A8-4066-94C9-96658AB87DBF}"/>
              </a:ext>
            </a:extLst>
          </p:cNvPr>
          <p:cNvSpPr>
            <a:spLocks noGrp="1"/>
          </p:cNvSpPr>
          <p:nvPr>
            <p:ph type="pic" sz="quarter" idx="11"/>
          </p:nvPr>
        </p:nvSpPr>
        <p:spPr>
          <a:xfrm>
            <a:off x="4074828" y="2063893"/>
            <a:ext cx="1322275" cy="1313625"/>
          </a:xfrm>
          <a:prstGeom prst="rect">
            <a:avLst/>
          </a:prstGeom>
        </p:spPr>
        <p:txBody>
          <a:bodyPr/>
          <a:lstStyle/>
          <a:p>
            <a:endParaRPr lang="es-CO" dirty="0"/>
          </a:p>
        </p:txBody>
      </p:sp>
      <p:sp>
        <p:nvSpPr>
          <p:cNvPr id="48" name="Marcador de posición de imagen 45">
            <a:extLst>
              <a:ext uri="{FF2B5EF4-FFF2-40B4-BE49-F238E27FC236}">
                <a16:creationId xmlns:a16="http://schemas.microsoft.com/office/drawing/2014/main" id="{102857AB-AD67-4006-A0DA-3006AE593824}"/>
              </a:ext>
            </a:extLst>
          </p:cNvPr>
          <p:cNvSpPr>
            <a:spLocks noGrp="1"/>
          </p:cNvSpPr>
          <p:nvPr>
            <p:ph type="pic" sz="quarter" idx="12"/>
          </p:nvPr>
        </p:nvSpPr>
        <p:spPr>
          <a:xfrm>
            <a:off x="3598067" y="4926514"/>
            <a:ext cx="1322275" cy="1313625"/>
          </a:xfrm>
          <a:prstGeom prst="rect">
            <a:avLst/>
          </a:prstGeom>
        </p:spPr>
        <p:txBody>
          <a:bodyPr/>
          <a:lstStyle/>
          <a:p>
            <a:endParaRPr lang="es-CO"/>
          </a:p>
        </p:txBody>
      </p:sp>
      <p:sp>
        <p:nvSpPr>
          <p:cNvPr id="49" name="Marcador de posición de imagen 45">
            <a:extLst>
              <a:ext uri="{FF2B5EF4-FFF2-40B4-BE49-F238E27FC236}">
                <a16:creationId xmlns:a16="http://schemas.microsoft.com/office/drawing/2014/main" id="{66BCA94D-4774-4056-9BDC-CD7B22B7FD5F}"/>
              </a:ext>
            </a:extLst>
          </p:cNvPr>
          <p:cNvSpPr>
            <a:spLocks noGrp="1"/>
          </p:cNvSpPr>
          <p:nvPr>
            <p:ph type="pic" sz="quarter" idx="13"/>
          </p:nvPr>
        </p:nvSpPr>
        <p:spPr>
          <a:xfrm>
            <a:off x="4074827" y="3505061"/>
            <a:ext cx="1322275" cy="1313625"/>
          </a:xfrm>
          <a:prstGeom prst="rect">
            <a:avLst/>
          </a:prstGeom>
        </p:spPr>
        <p:txBody>
          <a:bodyPr/>
          <a:lstStyle/>
          <a:p>
            <a:endParaRPr lang="es-CO" dirty="0"/>
          </a:p>
        </p:txBody>
      </p:sp>
    </p:spTree>
    <p:extLst>
      <p:ext uri="{BB962C8B-B14F-4D97-AF65-F5344CB8AC3E}">
        <p14:creationId xmlns:p14="http://schemas.microsoft.com/office/powerpoint/2010/main" val="427634609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1" name="Google Shape;45;p18">
            <a:extLst>
              <a:ext uri="{FF2B5EF4-FFF2-40B4-BE49-F238E27FC236}">
                <a16:creationId xmlns:a16="http://schemas.microsoft.com/office/drawing/2014/main" id="{F4ABE1AA-51F5-4E9B-AAFB-3F0828C026A8}"/>
              </a:ext>
            </a:extLst>
          </p:cNvPr>
          <p:cNvSpPr/>
          <p:nvPr/>
        </p:nvSpPr>
        <p:spPr>
          <a:xfrm>
            <a:off x="-2" y="4716402"/>
            <a:ext cx="12192001" cy="2141598"/>
          </a:xfrm>
          <a:prstGeom prst="rect">
            <a:avLst/>
          </a:prstGeom>
          <a:solidFill>
            <a:srgbClr val="171343"/>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12" name="Google Shape;46;p18">
            <a:extLst>
              <a:ext uri="{FF2B5EF4-FFF2-40B4-BE49-F238E27FC236}">
                <a16:creationId xmlns:a16="http://schemas.microsoft.com/office/drawing/2014/main" id="{206C0A62-2C77-4562-A4C3-5C6E8ED5B0C6}"/>
              </a:ext>
            </a:extLst>
          </p:cNvPr>
          <p:cNvSpPr/>
          <p:nvPr userDrawn="1"/>
        </p:nvSpPr>
        <p:spPr>
          <a:xfrm rot="10800000">
            <a:off x="4243893" y="0"/>
            <a:ext cx="3704207" cy="228600"/>
          </a:xfrm>
          <a:prstGeom prst="roundRect">
            <a:avLst>
              <a:gd name="adj" fmla="val 50000"/>
            </a:avLst>
          </a:prstGeom>
          <a:solidFill>
            <a:srgbClr val="C00000"/>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4" name="Google Shape;48;p18">
            <a:extLst>
              <a:ext uri="{FF2B5EF4-FFF2-40B4-BE49-F238E27FC236}">
                <a16:creationId xmlns:a16="http://schemas.microsoft.com/office/drawing/2014/main" id="{397B8500-0E0A-4B0B-86F6-4AB6BD40927F}"/>
              </a:ext>
            </a:extLst>
          </p:cNvPr>
          <p:cNvPicPr preferRelativeResize="0"/>
          <p:nvPr/>
        </p:nvPicPr>
        <p:blipFill rotWithShape="1">
          <a:blip r:embed="rId2">
            <a:alphaModFix/>
          </a:blip>
          <a:srcRect t="35071" b="37035"/>
          <a:stretch/>
        </p:blipFill>
        <p:spPr>
          <a:xfrm>
            <a:off x="332151" y="4716402"/>
            <a:ext cx="11527689" cy="2141598"/>
          </a:xfrm>
          <a:prstGeom prst="rect">
            <a:avLst/>
          </a:prstGeom>
          <a:noFill/>
          <a:ln>
            <a:noFill/>
          </a:ln>
        </p:spPr>
      </p:pic>
      <p:pic>
        <p:nvPicPr>
          <p:cNvPr id="15" name="Imagen 14">
            <a:extLst>
              <a:ext uri="{FF2B5EF4-FFF2-40B4-BE49-F238E27FC236}">
                <a16:creationId xmlns:a16="http://schemas.microsoft.com/office/drawing/2014/main" id="{C89ED2CA-243A-40D4-96DE-1762F056521B}"/>
              </a:ext>
            </a:extLst>
          </p:cNvPr>
          <p:cNvPicPr>
            <a:picLocks noChangeAspect="1"/>
          </p:cNvPicPr>
          <p:nvPr userDrawn="1"/>
        </p:nvPicPr>
        <p:blipFill>
          <a:blip r:embed="rId3"/>
          <a:stretch>
            <a:fillRect/>
          </a:stretch>
        </p:blipFill>
        <p:spPr>
          <a:xfrm>
            <a:off x="10378553" y="0"/>
            <a:ext cx="1813447" cy="1111692"/>
          </a:xfrm>
          <a:prstGeom prst="rect">
            <a:avLst/>
          </a:prstGeom>
        </p:spPr>
      </p:pic>
    </p:spTree>
    <p:extLst>
      <p:ext uri="{BB962C8B-B14F-4D97-AF65-F5344CB8AC3E}">
        <p14:creationId xmlns:p14="http://schemas.microsoft.com/office/powerpoint/2010/main" val="211300589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549DB259-B1D1-463C-BDF9-9F9DB1F69C1C}"/>
              </a:ext>
            </a:extLst>
          </p:cNvPr>
          <p:cNvSpPr/>
          <p:nvPr userDrawn="1"/>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2" b="-222"/>
            </a:stretch>
          </a:blipFill>
        </p:spPr>
      </p:sp>
      <p:pic>
        <p:nvPicPr>
          <p:cNvPr id="7" name="Imagen 6">
            <a:extLst>
              <a:ext uri="{FF2B5EF4-FFF2-40B4-BE49-F238E27FC236}">
                <a16:creationId xmlns:a16="http://schemas.microsoft.com/office/drawing/2014/main" id="{AF7B467E-AE9D-4A00-8350-B08BE0F174FB}"/>
              </a:ext>
            </a:extLst>
          </p:cNvPr>
          <p:cNvPicPr>
            <a:picLocks noChangeAspect="1"/>
          </p:cNvPicPr>
          <p:nvPr userDrawn="1"/>
        </p:nvPicPr>
        <p:blipFill>
          <a:blip r:embed="rId3"/>
          <a:stretch>
            <a:fillRect/>
          </a:stretch>
        </p:blipFill>
        <p:spPr>
          <a:xfrm>
            <a:off x="10305598" y="5678045"/>
            <a:ext cx="1813447" cy="1111692"/>
          </a:xfrm>
          <a:prstGeom prst="rect">
            <a:avLst/>
          </a:prstGeom>
        </p:spPr>
      </p:pic>
      <p:sp>
        <p:nvSpPr>
          <p:cNvPr id="8" name="Google Shape;20;p13">
            <a:extLst>
              <a:ext uri="{FF2B5EF4-FFF2-40B4-BE49-F238E27FC236}">
                <a16:creationId xmlns:a16="http://schemas.microsoft.com/office/drawing/2014/main" id="{6315F429-4B18-401C-B945-E5C77059B197}"/>
              </a:ext>
            </a:extLst>
          </p:cNvPr>
          <p:cNvSpPr/>
          <p:nvPr userDrawn="1"/>
        </p:nvSpPr>
        <p:spPr>
          <a:xfrm>
            <a:off x="-6129" y="6721474"/>
            <a:ext cx="10293130" cy="144000"/>
          </a:xfrm>
          <a:prstGeom prst="roundRect">
            <a:avLst>
              <a:gd name="adj" fmla="val 16667"/>
            </a:avLst>
          </a:prstGeom>
          <a:solidFill>
            <a:srgbClr val="C00000"/>
          </a:solidFill>
          <a:ln>
            <a:noFill/>
          </a:ln>
        </p:spPr>
        <p:txBody>
          <a:bodyPr spcFirstLastPara="1" wrap="square" lIns="51425" tIns="25700" rIns="51425" bIns="2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99889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FI personalizado 6">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08D0D24-0213-4EA2-B7A2-3704F0BD3319}"/>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4" name="Forma libre: forma 3">
            <a:extLst>
              <a:ext uri="{FF2B5EF4-FFF2-40B4-BE49-F238E27FC236}">
                <a16:creationId xmlns:a16="http://schemas.microsoft.com/office/drawing/2014/main" id="{C2B8E23B-1578-4C48-B608-C75ACCB642ED}"/>
              </a:ext>
            </a:extLst>
          </p:cNvPr>
          <p:cNvSpPr/>
          <p:nvPr userDrawn="1"/>
        </p:nvSpPr>
        <p:spPr>
          <a:xfrm>
            <a:off x="-319314" y="0"/>
            <a:ext cx="3701144" cy="6858000"/>
          </a:xfrm>
          <a:custGeom>
            <a:avLst/>
            <a:gdLst>
              <a:gd name="connsiteX0" fmla="*/ 0 w 6981373"/>
              <a:gd name="connsiteY0" fmla="*/ 0 h 6858000"/>
              <a:gd name="connsiteX1" fmla="*/ 5340383 w 6981373"/>
              <a:gd name="connsiteY1" fmla="*/ 0 h 6858000"/>
              <a:gd name="connsiteX2" fmla="*/ 5378331 w 6981373"/>
              <a:gd name="connsiteY2" fmla="*/ 29822 h 6858000"/>
              <a:gd name="connsiteX3" fmla="*/ 6981373 w 6981373"/>
              <a:gd name="connsiteY3" fmla="*/ 3429000 h 6858000"/>
              <a:gd name="connsiteX4" fmla="*/ 5378331 w 6981373"/>
              <a:gd name="connsiteY4" fmla="*/ 6828179 h 6858000"/>
              <a:gd name="connsiteX5" fmla="*/ 5340383 w 6981373"/>
              <a:gd name="connsiteY5" fmla="*/ 6858000 h 6858000"/>
              <a:gd name="connsiteX6" fmla="*/ 0 w 69813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1373" h="6858000">
                <a:moveTo>
                  <a:pt x="0" y="0"/>
                </a:moveTo>
                <a:lnTo>
                  <a:pt x="5340383" y="0"/>
                </a:lnTo>
                <a:lnTo>
                  <a:pt x="5378331" y="29822"/>
                </a:lnTo>
                <a:cubicBezTo>
                  <a:pt x="6357349" y="837779"/>
                  <a:pt x="6981373" y="2060515"/>
                  <a:pt x="6981373" y="3429000"/>
                </a:cubicBezTo>
                <a:cubicBezTo>
                  <a:pt x="6981373" y="4797485"/>
                  <a:pt x="6357349" y="6020221"/>
                  <a:pt x="5378331" y="6828179"/>
                </a:cubicBezTo>
                <a:lnTo>
                  <a:pt x="5340383"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sp>
        <p:nvSpPr>
          <p:cNvPr id="8" name="Título 3">
            <a:extLst>
              <a:ext uri="{FF2B5EF4-FFF2-40B4-BE49-F238E27FC236}">
                <a16:creationId xmlns:a16="http://schemas.microsoft.com/office/drawing/2014/main" id="{F3FE27B4-9BBE-415C-8B74-733371ADBABD}"/>
              </a:ext>
            </a:extLst>
          </p:cNvPr>
          <p:cNvSpPr>
            <a:spLocks noGrp="1"/>
          </p:cNvSpPr>
          <p:nvPr>
            <p:ph type="title"/>
          </p:nvPr>
        </p:nvSpPr>
        <p:spPr>
          <a:xfrm>
            <a:off x="4591050" y="531212"/>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9" name="Marcador de texto 5">
            <a:extLst>
              <a:ext uri="{FF2B5EF4-FFF2-40B4-BE49-F238E27FC236}">
                <a16:creationId xmlns:a16="http://schemas.microsoft.com/office/drawing/2014/main" id="{4F78695A-22DA-4566-8B90-96FBC5464234}"/>
              </a:ext>
            </a:extLst>
          </p:cNvPr>
          <p:cNvSpPr>
            <a:spLocks noGrp="1"/>
          </p:cNvSpPr>
          <p:nvPr>
            <p:ph type="body" sz="quarter" idx="10"/>
          </p:nvPr>
        </p:nvSpPr>
        <p:spPr>
          <a:xfrm>
            <a:off x="4591050" y="2000250"/>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Imagen 6">
            <a:extLst>
              <a:ext uri="{FF2B5EF4-FFF2-40B4-BE49-F238E27FC236}">
                <a16:creationId xmlns:a16="http://schemas.microsoft.com/office/drawing/2014/main" id="{B470FFFF-78E4-4900-A61F-BEC28787CC06}"/>
              </a:ext>
            </a:extLst>
          </p:cNvPr>
          <p:cNvPicPr>
            <a:picLocks noChangeAspect="1"/>
          </p:cNvPicPr>
          <p:nvPr userDrawn="1"/>
        </p:nvPicPr>
        <p:blipFill>
          <a:blip r:embed="rId3"/>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1053225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AFI personalizado 6">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08D0D24-0213-4EA2-B7A2-3704F0BD3319}"/>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4" name="Forma libre: forma 3">
            <a:extLst>
              <a:ext uri="{FF2B5EF4-FFF2-40B4-BE49-F238E27FC236}">
                <a16:creationId xmlns:a16="http://schemas.microsoft.com/office/drawing/2014/main" id="{C2B8E23B-1578-4C48-B608-C75ACCB642ED}"/>
              </a:ext>
            </a:extLst>
          </p:cNvPr>
          <p:cNvSpPr/>
          <p:nvPr userDrawn="1"/>
        </p:nvSpPr>
        <p:spPr>
          <a:xfrm>
            <a:off x="-319314" y="0"/>
            <a:ext cx="3701144" cy="6858000"/>
          </a:xfrm>
          <a:custGeom>
            <a:avLst/>
            <a:gdLst>
              <a:gd name="connsiteX0" fmla="*/ 0 w 6981373"/>
              <a:gd name="connsiteY0" fmla="*/ 0 h 6858000"/>
              <a:gd name="connsiteX1" fmla="*/ 5340383 w 6981373"/>
              <a:gd name="connsiteY1" fmla="*/ 0 h 6858000"/>
              <a:gd name="connsiteX2" fmla="*/ 5378331 w 6981373"/>
              <a:gd name="connsiteY2" fmla="*/ 29822 h 6858000"/>
              <a:gd name="connsiteX3" fmla="*/ 6981373 w 6981373"/>
              <a:gd name="connsiteY3" fmla="*/ 3429000 h 6858000"/>
              <a:gd name="connsiteX4" fmla="*/ 5378331 w 6981373"/>
              <a:gd name="connsiteY4" fmla="*/ 6828179 h 6858000"/>
              <a:gd name="connsiteX5" fmla="*/ 5340383 w 6981373"/>
              <a:gd name="connsiteY5" fmla="*/ 6858000 h 6858000"/>
              <a:gd name="connsiteX6" fmla="*/ 0 w 69813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1373" h="6858000">
                <a:moveTo>
                  <a:pt x="0" y="0"/>
                </a:moveTo>
                <a:lnTo>
                  <a:pt x="5340383" y="0"/>
                </a:lnTo>
                <a:lnTo>
                  <a:pt x="5378331" y="29822"/>
                </a:lnTo>
                <a:cubicBezTo>
                  <a:pt x="6357349" y="837779"/>
                  <a:pt x="6981373" y="2060515"/>
                  <a:pt x="6981373" y="3429000"/>
                </a:cubicBezTo>
                <a:cubicBezTo>
                  <a:pt x="6981373" y="4797485"/>
                  <a:pt x="6357349" y="6020221"/>
                  <a:pt x="5378331" y="6828179"/>
                </a:cubicBezTo>
                <a:lnTo>
                  <a:pt x="5340383"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2" name="Imagen 1">
            <a:extLst>
              <a:ext uri="{FF2B5EF4-FFF2-40B4-BE49-F238E27FC236}">
                <a16:creationId xmlns:a16="http://schemas.microsoft.com/office/drawing/2014/main" id="{6BFEA843-E0B9-40FC-8806-4CECB74A7FD2}"/>
              </a:ext>
            </a:extLst>
          </p:cNvPr>
          <p:cNvPicPr>
            <a:picLocks noChangeAspect="1"/>
          </p:cNvPicPr>
          <p:nvPr userDrawn="1"/>
        </p:nvPicPr>
        <p:blipFill>
          <a:blip r:embed="rId3"/>
          <a:stretch>
            <a:fillRect/>
          </a:stretch>
        </p:blipFill>
        <p:spPr>
          <a:xfrm>
            <a:off x="374322" y="342465"/>
            <a:ext cx="3297791" cy="6173069"/>
          </a:xfrm>
          <a:prstGeom prst="rect">
            <a:avLst/>
          </a:prstGeom>
          <a:ln w="76200">
            <a:solidFill>
              <a:schemeClr val="bg1"/>
            </a:solidFill>
          </a:ln>
        </p:spPr>
      </p:pic>
      <p:sp>
        <p:nvSpPr>
          <p:cNvPr id="8" name="Título 3">
            <a:extLst>
              <a:ext uri="{FF2B5EF4-FFF2-40B4-BE49-F238E27FC236}">
                <a16:creationId xmlns:a16="http://schemas.microsoft.com/office/drawing/2014/main" id="{F3FE27B4-9BBE-415C-8B74-733371ADBABD}"/>
              </a:ext>
            </a:extLst>
          </p:cNvPr>
          <p:cNvSpPr>
            <a:spLocks noGrp="1"/>
          </p:cNvSpPr>
          <p:nvPr>
            <p:ph type="title"/>
          </p:nvPr>
        </p:nvSpPr>
        <p:spPr>
          <a:xfrm>
            <a:off x="4591050" y="531212"/>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9" name="Marcador de texto 5">
            <a:extLst>
              <a:ext uri="{FF2B5EF4-FFF2-40B4-BE49-F238E27FC236}">
                <a16:creationId xmlns:a16="http://schemas.microsoft.com/office/drawing/2014/main" id="{4F78695A-22DA-4566-8B90-96FBC5464234}"/>
              </a:ext>
            </a:extLst>
          </p:cNvPr>
          <p:cNvSpPr>
            <a:spLocks noGrp="1"/>
          </p:cNvSpPr>
          <p:nvPr>
            <p:ph type="body" sz="quarter" idx="10"/>
          </p:nvPr>
        </p:nvSpPr>
        <p:spPr>
          <a:xfrm>
            <a:off x="4591050" y="2000250"/>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7" name="Imagen 6">
            <a:extLst>
              <a:ext uri="{FF2B5EF4-FFF2-40B4-BE49-F238E27FC236}">
                <a16:creationId xmlns:a16="http://schemas.microsoft.com/office/drawing/2014/main" id="{4F497B42-678F-462C-AC49-C07D6904690F}"/>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249760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FI personalizado 7">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08D0D24-0213-4EA2-B7A2-3704F0BD3319}"/>
              </a:ext>
            </a:extLst>
          </p:cNvPr>
          <p:cNvPicPr>
            <a:picLocks noChangeAspect="1"/>
          </p:cNvPicPr>
          <p:nvPr userDrawn="1"/>
        </p:nvPicPr>
        <p:blipFill>
          <a:blip r:embed="rId2"/>
          <a:stretch>
            <a:fillRect/>
          </a:stretch>
        </p:blipFill>
        <p:spPr>
          <a:xfrm>
            <a:off x="10360464" y="5565246"/>
            <a:ext cx="1813447" cy="1111692"/>
          </a:xfrm>
          <a:prstGeom prst="rect">
            <a:avLst/>
          </a:prstGeom>
        </p:spPr>
      </p:pic>
      <p:sp>
        <p:nvSpPr>
          <p:cNvPr id="4" name="Forma libre: forma 3">
            <a:extLst>
              <a:ext uri="{FF2B5EF4-FFF2-40B4-BE49-F238E27FC236}">
                <a16:creationId xmlns:a16="http://schemas.microsoft.com/office/drawing/2014/main" id="{C2B8E23B-1578-4C48-B608-C75ACCB642ED}"/>
              </a:ext>
            </a:extLst>
          </p:cNvPr>
          <p:cNvSpPr/>
          <p:nvPr userDrawn="1"/>
        </p:nvSpPr>
        <p:spPr>
          <a:xfrm>
            <a:off x="-319314" y="0"/>
            <a:ext cx="3701144" cy="6858000"/>
          </a:xfrm>
          <a:custGeom>
            <a:avLst/>
            <a:gdLst>
              <a:gd name="connsiteX0" fmla="*/ 0 w 6981373"/>
              <a:gd name="connsiteY0" fmla="*/ 0 h 6858000"/>
              <a:gd name="connsiteX1" fmla="*/ 5340383 w 6981373"/>
              <a:gd name="connsiteY1" fmla="*/ 0 h 6858000"/>
              <a:gd name="connsiteX2" fmla="*/ 5378331 w 6981373"/>
              <a:gd name="connsiteY2" fmla="*/ 29822 h 6858000"/>
              <a:gd name="connsiteX3" fmla="*/ 6981373 w 6981373"/>
              <a:gd name="connsiteY3" fmla="*/ 3429000 h 6858000"/>
              <a:gd name="connsiteX4" fmla="*/ 5378331 w 6981373"/>
              <a:gd name="connsiteY4" fmla="*/ 6828179 h 6858000"/>
              <a:gd name="connsiteX5" fmla="*/ 5340383 w 6981373"/>
              <a:gd name="connsiteY5" fmla="*/ 6858000 h 6858000"/>
              <a:gd name="connsiteX6" fmla="*/ 0 w 69813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1373" h="6858000">
                <a:moveTo>
                  <a:pt x="0" y="0"/>
                </a:moveTo>
                <a:lnTo>
                  <a:pt x="5340383" y="0"/>
                </a:lnTo>
                <a:lnTo>
                  <a:pt x="5378331" y="29822"/>
                </a:lnTo>
                <a:cubicBezTo>
                  <a:pt x="6357349" y="837779"/>
                  <a:pt x="6981373" y="2060515"/>
                  <a:pt x="6981373" y="3429000"/>
                </a:cubicBezTo>
                <a:cubicBezTo>
                  <a:pt x="6981373" y="4797485"/>
                  <a:pt x="6357349" y="6020221"/>
                  <a:pt x="5378331" y="6828179"/>
                </a:cubicBezTo>
                <a:lnTo>
                  <a:pt x="5340383" y="6858000"/>
                </a:lnTo>
                <a:lnTo>
                  <a:pt x="0" y="6858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p>
        </p:txBody>
      </p:sp>
      <p:pic>
        <p:nvPicPr>
          <p:cNvPr id="3" name="Imagen 2">
            <a:extLst>
              <a:ext uri="{FF2B5EF4-FFF2-40B4-BE49-F238E27FC236}">
                <a16:creationId xmlns:a16="http://schemas.microsoft.com/office/drawing/2014/main" id="{B056E36B-668E-4DA2-996A-3D3B857327BE}"/>
              </a:ext>
            </a:extLst>
          </p:cNvPr>
          <p:cNvPicPr>
            <a:picLocks noChangeAspect="1"/>
          </p:cNvPicPr>
          <p:nvPr userDrawn="1"/>
        </p:nvPicPr>
        <p:blipFill>
          <a:blip r:embed="rId3"/>
          <a:stretch>
            <a:fillRect/>
          </a:stretch>
        </p:blipFill>
        <p:spPr>
          <a:xfrm>
            <a:off x="374320" y="342464"/>
            <a:ext cx="3297793" cy="6173070"/>
          </a:xfrm>
          <a:prstGeom prst="rect">
            <a:avLst/>
          </a:prstGeom>
          <a:ln w="76200">
            <a:solidFill>
              <a:schemeClr val="bg1"/>
            </a:solidFill>
          </a:ln>
        </p:spPr>
      </p:pic>
      <p:sp>
        <p:nvSpPr>
          <p:cNvPr id="7" name="Título 3">
            <a:extLst>
              <a:ext uri="{FF2B5EF4-FFF2-40B4-BE49-F238E27FC236}">
                <a16:creationId xmlns:a16="http://schemas.microsoft.com/office/drawing/2014/main" id="{2EDBCD2C-F77B-4709-8F15-1FE2BBA99DEB}"/>
              </a:ext>
            </a:extLst>
          </p:cNvPr>
          <p:cNvSpPr>
            <a:spLocks noGrp="1"/>
          </p:cNvSpPr>
          <p:nvPr>
            <p:ph type="title"/>
          </p:nvPr>
        </p:nvSpPr>
        <p:spPr>
          <a:xfrm>
            <a:off x="4591050" y="531212"/>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8" name="Marcador de texto 5">
            <a:extLst>
              <a:ext uri="{FF2B5EF4-FFF2-40B4-BE49-F238E27FC236}">
                <a16:creationId xmlns:a16="http://schemas.microsoft.com/office/drawing/2014/main" id="{3DF8C7B0-405F-4C2E-87BA-2E22BEFA8F4F}"/>
              </a:ext>
            </a:extLst>
          </p:cNvPr>
          <p:cNvSpPr>
            <a:spLocks noGrp="1"/>
          </p:cNvSpPr>
          <p:nvPr>
            <p:ph type="body" sz="quarter" idx="10"/>
          </p:nvPr>
        </p:nvSpPr>
        <p:spPr>
          <a:xfrm>
            <a:off x="4591050" y="2000250"/>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9" name="Imagen 8">
            <a:extLst>
              <a:ext uri="{FF2B5EF4-FFF2-40B4-BE49-F238E27FC236}">
                <a16:creationId xmlns:a16="http://schemas.microsoft.com/office/drawing/2014/main" id="{A92209EB-449B-44F5-B51B-AFC503DE0544}"/>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349054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FI personalizado 8">
    <p:spTree>
      <p:nvGrpSpPr>
        <p:cNvPr id="1" name=""/>
        <p:cNvGrpSpPr/>
        <p:nvPr/>
      </p:nvGrpSpPr>
      <p:grpSpPr>
        <a:xfrm>
          <a:off x="0" y="0"/>
          <a:ext cx="0" cy="0"/>
          <a:chOff x="0" y="0"/>
          <a:chExt cx="0" cy="0"/>
        </a:xfrm>
      </p:grpSpPr>
      <p:sp>
        <p:nvSpPr>
          <p:cNvPr id="21" name="Freeform 3">
            <a:extLst>
              <a:ext uri="{FF2B5EF4-FFF2-40B4-BE49-F238E27FC236}">
                <a16:creationId xmlns:a16="http://schemas.microsoft.com/office/drawing/2014/main" id="{3002F426-082A-4CB3-82B4-F442C994A79F}"/>
              </a:ext>
            </a:extLst>
          </p:cNvPr>
          <p:cNvSpPr/>
          <p:nvPr/>
        </p:nvSpPr>
        <p:spPr>
          <a:xfrm>
            <a:off x="0" y="0"/>
            <a:ext cx="4076700" cy="6858000"/>
          </a:xfrm>
          <a:prstGeom prst="rect">
            <a:avLst/>
          </a:prstGeom>
          <a:solidFill>
            <a:schemeClr val="bg1">
              <a:lumMod val="95000"/>
            </a:schemeClr>
          </a:solidFill>
          <a:ln>
            <a:noFill/>
          </a:ln>
        </p:spPr>
      </p:sp>
      <p:sp>
        <p:nvSpPr>
          <p:cNvPr id="19" name="Rectángulo: esquinas redondeadas 18">
            <a:extLst>
              <a:ext uri="{FF2B5EF4-FFF2-40B4-BE49-F238E27FC236}">
                <a16:creationId xmlns:a16="http://schemas.microsoft.com/office/drawing/2014/main" id="{9D150A01-5A81-45E0-9694-724BB74F2395}"/>
              </a:ext>
            </a:extLst>
          </p:cNvPr>
          <p:cNvSpPr/>
          <p:nvPr userDrawn="1"/>
        </p:nvSpPr>
        <p:spPr>
          <a:xfrm rot="18963533" flipH="1">
            <a:off x="-324426" y="-1186325"/>
            <a:ext cx="3376248" cy="6883894"/>
          </a:xfrm>
          <a:prstGeom prst="roundRect">
            <a:avLst>
              <a:gd name="adj" fmla="val 50000"/>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8" name="Freeform 3">
            <a:extLst>
              <a:ext uri="{FF2B5EF4-FFF2-40B4-BE49-F238E27FC236}">
                <a16:creationId xmlns:a16="http://schemas.microsoft.com/office/drawing/2014/main" id="{476FD8CB-0866-44D9-A969-9C7F2179327B}"/>
              </a:ext>
            </a:extLst>
          </p:cNvPr>
          <p:cNvSpPr/>
          <p:nvPr userDrawn="1"/>
        </p:nvSpPr>
        <p:spPr>
          <a:xfrm>
            <a:off x="1111620" y="1990125"/>
            <a:ext cx="2965080" cy="2965068"/>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2"/>
            <a:stretch>
              <a:fillRect l="-8265" t="-78263" r="-21679" b="-16654"/>
            </a:stretch>
          </a:blipFill>
        </p:spPr>
      </p:sp>
      <p:pic>
        <p:nvPicPr>
          <p:cNvPr id="9" name="Imagen 8">
            <a:extLst>
              <a:ext uri="{FF2B5EF4-FFF2-40B4-BE49-F238E27FC236}">
                <a16:creationId xmlns:a16="http://schemas.microsoft.com/office/drawing/2014/main" id="{E7CE4DF7-D3E3-4F57-BC24-C26A483BDDCB}"/>
              </a:ext>
            </a:extLst>
          </p:cNvPr>
          <p:cNvPicPr>
            <a:picLocks noChangeAspect="1"/>
          </p:cNvPicPr>
          <p:nvPr userDrawn="1"/>
        </p:nvPicPr>
        <p:blipFill>
          <a:blip r:embed="rId3"/>
          <a:stretch>
            <a:fillRect/>
          </a:stretch>
        </p:blipFill>
        <p:spPr>
          <a:xfrm>
            <a:off x="10360464" y="5565246"/>
            <a:ext cx="1813447" cy="1111692"/>
          </a:xfrm>
          <a:prstGeom prst="rect">
            <a:avLst/>
          </a:prstGeom>
        </p:spPr>
      </p:pic>
      <p:sp>
        <p:nvSpPr>
          <p:cNvPr id="10" name="Título 3">
            <a:extLst>
              <a:ext uri="{FF2B5EF4-FFF2-40B4-BE49-F238E27FC236}">
                <a16:creationId xmlns:a16="http://schemas.microsoft.com/office/drawing/2014/main" id="{5620B0E1-A13F-4E3F-9DCF-3F4EC0E3AE66}"/>
              </a:ext>
            </a:extLst>
          </p:cNvPr>
          <p:cNvSpPr>
            <a:spLocks noGrp="1"/>
          </p:cNvSpPr>
          <p:nvPr userDrawn="1">
            <p:ph type="title"/>
          </p:nvPr>
        </p:nvSpPr>
        <p:spPr>
          <a:xfrm>
            <a:off x="4591050" y="531212"/>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11" name="Marcador de texto 5">
            <a:extLst>
              <a:ext uri="{FF2B5EF4-FFF2-40B4-BE49-F238E27FC236}">
                <a16:creationId xmlns:a16="http://schemas.microsoft.com/office/drawing/2014/main" id="{28C0B844-9663-4839-9ECA-775BD698ECB7}"/>
              </a:ext>
            </a:extLst>
          </p:cNvPr>
          <p:cNvSpPr>
            <a:spLocks noGrp="1"/>
          </p:cNvSpPr>
          <p:nvPr userDrawn="1">
            <p:ph type="body" sz="quarter" idx="10"/>
          </p:nvPr>
        </p:nvSpPr>
        <p:spPr>
          <a:xfrm>
            <a:off x="4591050" y="2000250"/>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12" name="Imagen 11">
            <a:extLst>
              <a:ext uri="{FF2B5EF4-FFF2-40B4-BE49-F238E27FC236}">
                <a16:creationId xmlns:a16="http://schemas.microsoft.com/office/drawing/2014/main" id="{F8B27FC7-6607-4FC7-AC6C-6A565DEE826F}"/>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3460054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FI personalizado 9">
    <p:spTree>
      <p:nvGrpSpPr>
        <p:cNvPr id="1" name=""/>
        <p:cNvGrpSpPr/>
        <p:nvPr/>
      </p:nvGrpSpPr>
      <p:grpSpPr>
        <a:xfrm>
          <a:off x="0" y="0"/>
          <a:ext cx="0" cy="0"/>
          <a:chOff x="0" y="0"/>
          <a:chExt cx="0" cy="0"/>
        </a:xfrm>
      </p:grpSpPr>
      <p:sp>
        <p:nvSpPr>
          <p:cNvPr id="9" name="Freeform 3">
            <a:extLst>
              <a:ext uri="{FF2B5EF4-FFF2-40B4-BE49-F238E27FC236}">
                <a16:creationId xmlns:a16="http://schemas.microsoft.com/office/drawing/2014/main" id="{B8324243-8A0D-41E4-87E1-FC9543630961}"/>
              </a:ext>
            </a:extLst>
          </p:cNvPr>
          <p:cNvSpPr/>
          <p:nvPr userDrawn="1"/>
        </p:nvSpPr>
        <p:spPr>
          <a:xfrm>
            <a:off x="8115300" y="0"/>
            <a:ext cx="4076700" cy="6858000"/>
          </a:xfrm>
          <a:prstGeom prst="rect">
            <a:avLst/>
          </a:prstGeom>
          <a:solidFill>
            <a:schemeClr val="bg1">
              <a:lumMod val="95000"/>
            </a:schemeClr>
          </a:solidFill>
          <a:ln>
            <a:noFill/>
          </a:ln>
        </p:spPr>
      </p:sp>
      <p:sp>
        <p:nvSpPr>
          <p:cNvPr id="11" name="Forma libre: forma 10">
            <a:extLst>
              <a:ext uri="{FF2B5EF4-FFF2-40B4-BE49-F238E27FC236}">
                <a16:creationId xmlns:a16="http://schemas.microsoft.com/office/drawing/2014/main" id="{2C17E7D1-4E59-4416-BA29-0CD2D650C2FA}"/>
              </a:ext>
            </a:extLst>
          </p:cNvPr>
          <p:cNvSpPr/>
          <p:nvPr userDrawn="1"/>
        </p:nvSpPr>
        <p:spPr>
          <a:xfrm rot="18963533" flipH="1">
            <a:off x="8457692" y="1121808"/>
            <a:ext cx="3376248" cy="6453579"/>
          </a:xfrm>
          <a:custGeom>
            <a:avLst/>
            <a:gdLst>
              <a:gd name="connsiteX0" fmla="*/ 494440 w 3376248"/>
              <a:gd name="connsiteY0" fmla="*/ 494440 h 6453579"/>
              <a:gd name="connsiteX1" fmla="*/ 0 w 3376248"/>
              <a:gd name="connsiteY1" fmla="*/ 1688124 h 6453579"/>
              <a:gd name="connsiteX2" fmla="*/ 0 w 3376248"/>
              <a:gd name="connsiteY2" fmla="*/ 4423825 h 6453579"/>
              <a:gd name="connsiteX3" fmla="*/ 1956083 w 3376248"/>
              <a:gd name="connsiteY3" fmla="*/ 6453579 h 6453579"/>
              <a:gd name="connsiteX4" fmla="*/ 3376248 w 3376248"/>
              <a:gd name="connsiteY4" fmla="*/ 5084960 h 6453579"/>
              <a:gd name="connsiteX5" fmla="*/ 3376248 w 3376248"/>
              <a:gd name="connsiteY5" fmla="*/ 1688124 h 6453579"/>
              <a:gd name="connsiteX6" fmla="*/ 1688124 w 3376248"/>
              <a:gd name="connsiteY6" fmla="*/ 0 h 6453579"/>
              <a:gd name="connsiteX7" fmla="*/ 494440 w 3376248"/>
              <a:gd name="connsiteY7" fmla="*/ 494440 h 645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6248" h="6453579">
                <a:moveTo>
                  <a:pt x="494440" y="494440"/>
                </a:moveTo>
                <a:cubicBezTo>
                  <a:pt x="188950" y="799931"/>
                  <a:pt x="0" y="1221962"/>
                  <a:pt x="0" y="1688124"/>
                </a:cubicBezTo>
                <a:lnTo>
                  <a:pt x="0" y="4423825"/>
                </a:lnTo>
                <a:lnTo>
                  <a:pt x="1956083" y="6453579"/>
                </a:lnTo>
                <a:lnTo>
                  <a:pt x="3376248" y="5084960"/>
                </a:lnTo>
                <a:lnTo>
                  <a:pt x="3376248" y="1688124"/>
                </a:lnTo>
                <a:cubicBezTo>
                  <a:pt x="3376248" y="755799"/>
                  <a:pt x="2620449" y="0"/>
                  <a:pt x="1688124" y="0"/>
                </a:cubicBezTo>
                <a:cubicBezTo>
                  <a:pt x="1221962" y="0"/>
                  <a:pt x="799931" y="188950"/>
                  <a:pt x="494440" y="494440"/>
                </a:cubicBezTo>
                <a:close/>
              </a:path>
            </a:pathLst>
          </a:cu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s-CO">
              <a:effectLst>
                <a:outerShdw blurRad="38100" dist="38100" dir="2700000" algn="tl">
                  <a:srgbClr val="000000">
                    <a:alpha val="43137"/>
                  </a:srgbClr>
                </a:outerShdw>
              </a:effectLst>
            </a:endParaRPr>
          </a:p>
        </p:txBody>
      </p:sp>
      <p:pic>
        <p:nvPicPr>
          <p:cNvPr id="15" name="Imagen 14">
            <a:extLst>
              <a:ext uri="{FF2B5EF4-FFF2-40B4-BE49-F238E27FC236}">
                <a16:creationId xmlns:a16="http://schemas.microsoft.com/office/drawing/2014/main" id="{EBDA9DC9-B745-46E7-AD2F-07E5929B205D}"/>
              </a:ext>
            </a:extLst>
          </p:cNvPr>
          <p:cNvPicPr>
            <a:picLocks noChangeAspect="1"/>
          </p:cNvPicPr>
          <p:nvPr userDrawn="1"/>
        </p:nvPicPr>
        <p:blipFill>
          <a:blip r:embed="rId2">
            <a:duotone>
              <a:prstClr val="black"/>
              <a:schemeClr val="accent3">
                <a:tint val="45000"/>
                <a:satMod val="400000"/>
              </a:schemeClr>
            </a:duotone>
          </a:blip>
          <a:srcRect l="10992" r="22342"/>
          <a:stretch>
            <a:fillRect/>
          </a:stretch>
        </p:blipFill>
        <p:spPr>
          <a:xfrm>
            <a:off x="7615391" y="1793510"/>
            <a:ext cx="3018699" cy="3018699"/>
          </a:xfrm>
          <a:custGeom>
            <a:avLst/>
            <a:gdLst>
              <a:gd name="connsiteX0" fmla="*/ 1943100 w 3886200"/>
              <a:gd name="connsiteY0" fmla="*/ 0 h 3886200"/>
              <a:gd name="connsiteX1" fmla="*/ 3886200 w 3886200"/>
              <a:gd name="connsiteY1" fmla="*/ 1943100 h 3886200"/>
              <a:gd name="connsiteX2" fmla="*/ 1943100 w 3886200"/>
              <a:gd name="connsiteY2" fmla="*/ 3886200 h 3886200"/>
              <a:gd name="connsiteX3" fmla="*/ 0 w 3886200"/>
              <a:gd name="connsiteY3" fmla="*/ 1943100 h 3886200"/>
              <a:gd name="connsiteX4" fmla="*/ 1943100 w 3886200"/>
              <a:gd name="connsiteY4" fmla="*/ 0 h 388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6200" h="3886200">
                <a:moveTo>
                  <a:pt x="1943100" y="0"/>
                </a:moveTo>
                <a:cubicBezTo>
                  <a:pt x="3016244" y="0"/>
                  <a:pt x="3886200" y="869956"/>
                  <a:pt x="3886200" y="1943100"/>
                </a:cubicBezTo>
                <a:cubicBezTo>
                  <a:pt x="3886200" y="3016244"/>
                  <a:pt x="3016244" y="3886200"/>
                  <a:pt x="1943100" y="3886200"/>
                </a:cubicBezTo>
                <a:cubicBezTo>
                  <a:pt x="869956" y="3886200"/>
                  <a:pt x="0" y="3016244"/>
                  <a:pt x="0" y="1943100"/>
                </a:cubicBezTo>
                <a:cubicBezTo>
                  <a:pt x="0" y="869956"/>
                  <a:pt x="869956" y="0"/>
                  <a:pt x="1943100" y="0"/>
                </a:cubicBezTo>
                <a:close/>
              </a:path>
            </a:pathLst>
          </a:custGeom>
        </p:spPr>
      </p:pic>
      <p:sp>
        <p:nvSpPr>
          <p:cNvPr id="17" name="Título 3">
            <a:extLst>
              <a:ext uri="{FF2B5EF4-FFF2-40B4-BE49-F238E27FC236}">
                <a16:creationId xmlns:a16="http://schemas.microsoft.com/office/drawing/2014/main" id="{A784B6EC-D99A-4920-AC6C-1ED7F9153954}"/>
              </a:ext>
            </a:extLst>
          </p:cNvPr>
          <p:cNvSpPr>
            <a:spLocks noGrp="1"/>
          </p:cNvSpPr>
          <p:nvPr>
            <p:ph type="title"/>
          </p:nvPr>
        </p:nvSpPr>
        <p:spPr>
          <a:xfrm>
            <a:off x="416520" y="853715"/>
            <a:ext cx="6858000" cy="1325563"/>
          </a:xfrm>
          <a:prstGeom prst="rect">
            <a:avLst/>
          </a:prstGeom>
        </p:spPr>
        <p:txBody>
          <a:bodyPr/>
          <a:lstStyle>
            <a:lvl1pPr>
              <a:defRPr sz="2400"/>
            </a:lvl1pPr>
          </a:lstStyle>
          <a:p>
            <a:r>
              <a:rPr lang="es-ES" dirty="0"/>
              <a:t>Haga clic para modificar el estilo de título del patrón</a:t>
            </a:r>
            <a:endParaRPr lang="es-CO" dirty="0"/>
          </a:p>
        </p:txBody>
      </p:sp>
      <p:sp>
        <p:nvSpPr>
          <p:cNvPr id="18" name="Marcador de texto 5">
            <a:extLst>
              <a:ext uri="{FF2B5EF4-FFF2-40B4-BE49-F238E27FC236}">
                <a16:creationId xmlns:a16="http://schemas.microsoft.com/office/drawing/2014/main" id="{6618BDAA-042B-4D71-8EAF-64124B30BB27}"/>
              </a:ext>
            </a:extLst>
          </p:cNvPr>
          <p:cNvSpPr>
            <a:spLocks noGrp="1"/>
          </p:cNvSpPr>
          <p:nvPr>
            <p:ph type="body" sz="quarter" idx="10"/>
          </p:nvPr>
        </p:nvSpPr>
        <p:spPr>
          <a:xfrm>
            <a:off x="416520" y="2322753"/>
            <a:ext cx="6858000" cy="3565525"/>
          </a:xfrm>
          <a:prstGeom prst="rect">
            <a:avLst/>
          </a:prstGeo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pic>
        <p:nvPicPr>
          <p:cNvPr id="23" name="Imagen 22">
            <a:extLst>
              <a:ext uri="{FF2B5EF4-FFF2-40B4-BE49-F238E27FC236}">
                <a16:creationId xmlns:a16="http://schemas.microsoft.com/office/drawing/2014/main" id="{0F57B954-C391-4C13-8A39-760309C8D248}"/>
              </a:ext>
            </a:extLst>
          </p:cNvPr>
          <p:cNvPicPr>
            <a:picLocks noChangeAspect="1"/>
          </p:cNvPicPr>
          <p:nvPr userDrawn="1"/>
        </p:nvPicPr>
        <p:blipFill>
          <a:blip r:embed="rId3"/>
          <a:stretch>
            <a:fillRect/>
          </a:stretch>
        </p:blipFill>
        <p:spPr>
          <a:xfrm>
            <a:off x="10360464" y="5565246"/>
            <a:ext cx="1813447" cy="1111692"/>
          </a:xfrm>
          <a:prstGeom prst="rect">
            <a:avLst/>
          </a:prstGeom>
        </p:spPr>
      </p:pic>
      <p:pic>
        <p:nvPicPr>
          <p:cNvPr id="12" name="Imagen 11">
            <a:extLst>
              <a:ext uri="{FF2B5EF4-FFF2-40B4-BE49-F238E27FC236}">
                <a16:creationId xmlns:a16="http://schemas.microsoft.com/office/drawing/2014/main" id="{6DD3A741-8D3E-42BF-A249-C4EAE41C6D40}"/>
              </a:ext>
            </a:extLst>
          </p:cNvPr>
          <p:cNvPicPr>
            <a:picLocks noChangeAspect="1"/>
          </p:cNvPicPr>
          <p:nvPr userDrawn="1"/>
        </p:nvPicPr>
        <p:blipFill>
          <a:blip r:embed="rId4"/>
          <a:srcRect t="57449" r="10271"/>
          <a:stretch>
            <a:fillRect/>
          </a:stretch>
        </p:blipFill>
        <p:spPr>
          <a:xfrm>
            <a:off x="7657092" y="-1"/>
            <a:ext cx="4534909" cy="1076568"/>
          </a:xfrm>
          <a:custGeom>
            <a:avLst/>
            <a:gdLst>
              <a:gd name="connsiteX0" fmla="*/ 0 w 4534909"/>
              <a:gd name="connsiteY0" fmla="*/ 0 h 1076568"/>
              <a:gd name="connsiteX1" fmla="*/ 4534909 w 4534909"/>
              <a:gd name="connsiteY1" fmla="*/ 0 h 1076568"/>
              <a:gd name="connsiteX2" fmla="*/ 4534909 w 4534909"/>
              <a:gd name="connsiteY2" fmla="*/ 1076568 h 1076568"/>
              <a:gd name="connsiteX3" fmla="*/ 0 w 4534909"/>
              <a:gd name="connsiteY3" fmla="*/ 1076568 h 1076568"/>
            </a:gdLst>
            <a:ahLst/>
            <a:cxnLst>
              <a:cxn ang="0">
                <a:pos x="connsiteX0" y="connsiteY0"/>
              </a:cxn>
              <a:cxn ang="0">
                <a:pos x="connsiteX1" y="connsiteY1"/>
              </a:cxn>
              <a:cxn ang="0">
                <a:pos x="connsiteX2" y="connsiteY2"/>
              </a:cxn>
              <a:cxn ang="0">
                <a:pos x="connsiteX3" y="connsiteY3"/>
              </a:cxn>
            </a:cxnLst>
            <a:rect l="l" t="t" r="r" b="b"/>
            <a:pathLst>
              <a:path w="4534909" h="1076568">
                <a:moveTo>
                  <a:pt x="0" y="0"/>
                </a:moveTo>
                <a:lnTo>
                  <a:pt x="4534909" y="0"/>
                </a:lnTo>
                <a:lnTo>
                  <a:pt x="4534909" y="1076568"/>
                </a:lnTo>
                <a:lnTo>
                  <a:pt x="0" y="1076568"/>
                </a:lnTo>
                <a:close/>
              </a:path>
            </a:pathLst>
          </a:custGeom>
        </p:spPr>
      </p:pic>
    </p:spTree>
    <p:extLst>
      <p:ext uri="{BB962C8B-B14F-4D97-AF65-F5344CB8AC3E}">
        <p14:creationId xmlns:p14="http://schemas.microsoft.com/office/powerpoint/2010/main" val="2795829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4.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599702"/>
      </p:ext>
    </p:extLst>
  </p:cSld>
  <p:clrMap bg1="lt1" tx1="dk1" bg2="lt2" tx2="dk2" accent1="accent1" accent2="accent2" accent3="accent3" accent4="accent4" accent5="accent5" accent6="accent6" hlink="hlink" folHlink="folHlink"/>
  <p:sldLayoutIdLst>
    <p:sldLayoutId id="2147483661" r:id="rId1"/>
    <p:sldLayoutId id="2147483686" r:id="rId2"/>
    <p:sldLayoutId id="2147483727" r:id="rId3"/>
    <p:sldLayoutId id="2147483736" r:id="rId4"/>
    <p:sldLayoutId id="2147483730" r:id="rId5"/>
    <p:sldLayoutId id="2147483735" r:id="rId6"/>
    <p:sldLayoutId id="2147483731" r:id="rId7"/>
    <p:sldLayoutId id="2147483688" r:id="rId8"/>
    <p:sldLayoutId id="2147483687" r:id="rId9"/>
    <p:sldLayoutId id="2147483733" r:id="rId10"/>
    <p:sldLayoutId id="214748373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699389"/>
      </p:ext>
    </p:extLst>
  </p:cSld>
  <p:clrMap bg1="lt1" tx1="dk1" bg2="lt2" tx2="dk2" accent1="accent1" accent2="accent2" accent3="accent3" accent4="accent4" accent5="accent5" accent6="accent6" hlink="hlink" folHlink="folHlink"/>
  <p:sldLayoutIdLst>
    <p:sldLayoutId id="2147483713" r:id="rId1"/>
    <p:sldLayoutId id="2147483715" r:id="rId2"/>
    <p:sldLayoutId id="2147483724" r:id="rId3"/>
    <p:sldLayoutId id="2147483734" r:id="rId4"/>
    <p:sldLayoutId id="2147483737" r:id="rId5"/>
    <p:sldLayoutId id="2147483714" r:id="rId6"/>
    <p:sldLayoutId id="2147483717" r:id="rId7"/>
    <p:sldLayoutId id="2147483720" r:id="rId8"/>
    <p:sldLayoutId id="2147483716" r:id="rId9"/>
    <p:sldLayoutId id="2147483718" r:id="rId10"/>
    <p:sldLayoutId id="2147483719" r:id="rId11"/>
    <p:sldLayoutId id="2147483721" r:id="rId12"/>
    <p:sldLayoutId id="2147483726" r:id="rId13"/>
    <p:sldLayoutId id="214748372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26076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703" r:id="rId4"/>
    <p:sldLayoutId id="2147483710" r:id="rId5"/>
    <p:sldLayoutId id="214748370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2B67CB6-A2C9-4DF4-8230-E7E8024028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A5345FA6-B56B-48EB-9701-2721EBF3BC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A7165D-F9CE-419C-BD91-551473860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38BE65-C943-4A92-B762-A7529F3D1D52}" type="datetimeFigureOut">
              <a:rPr lang="es-CO" smtClean="0"/>
              <a:t>10/11/2025</a:t>
            </a:fld>
            <a:endParaRPr lang="es-CO"/>
          </a:p>
        </p:txBody>
      </p:sp>
      <p:sp>
        <p:nvSpPr>
          <p:cNvPr id="5" name="Marcador de pie de página 4">
            <a:extLst>
              <a:ext uri="{FF2B5EF4-FFF2-40B4-BE49-F238E27FC236}">
                <a16:creationId xmlns:a16="http://schemas.microsoft.com/office/drawing/2014/main" id="{44DECC1D-9585-4CC2-86F3-D928B94EA6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47BFCE3-72AD-4D64-8E52-7A86274BE4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832B34-A978-4B25-B0FE-F4D750A12D05}" type="slidenum">
              <a:rPr lang="es-CO" smtClean="0"/>
              <a:t>‹Nº›</a:t>
            </a:fld>
            <a:endParaRPr lang="es-CO"/>
          </a:p>
        </p:txBody>
      </p:sp>
    </p:spTree>
    <p:extLst>
      <p:ext uri="{BB962C8B-B14F-4D97-AF65-F5344CB8AC3E}">
        <p14:creationId xmlns:p14="http://schemas.microsoft.com/office/powerpoint/2010/main" val="3539828977"/>
      </p:ext>
    </p:extLst>
  </p:cSld>
  <p:clrMap bg1="lt1" tx1="dk1" bg2="lt2" tx2="dk2" accent1="accent1" accent2="accent2" accent3="accent3" accent4="accent4" accent5="accent5" accent6="accent6" hlink="hlink" folHlink="folHlink"/>
  <p:sldLayoutIdLst>
    <p:sldLayoutId id="2147483739" r:id="rId1"/>
    <p:sldLayoutId id="2147483748" r:id="rId2"/>
    <p:sldLayoutId id="2147483741" r:id="rId3"/>
    <p:sldLayoutId id="2147483742" r:id="rId4"/>
    <p:sldLayoutId id="2147483740" r:id="rId5"/>
    <p:sldLayoutId id="2147483744" r:id="rId6"/>
    <p:sldLayoutId id="2147483747" r:id="rId7"/>
    <p:sldLayoutId id="2147483746" r:id="rId8"/>
    <p:sldLayoutId id="2147483743" r:id="rId9"/>
    <p:sldLayoutId id="2147483745"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3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7.xml"/><Relationship Id="rId4" Type="http://schemas.openxmlformats.org/officeDocument/2006/relationships/image" Target="../media/image42.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3" Type="http://schemas.openxmlformats.org/officeDocument/2006/relationships/image" Target="../media/image27.svg"/><Relationship Id="rId18" Type="http://schemas.openxmlformats.org/officeDocument/2006/relationships/image" Target="../media/image28.png"/><Relationship Id="rId26" Type="http://schemas.openxmlformats.org/officeDocument/2006/relationships/image" Target="../media/image24.png"/><Relationship Id="rId39" Type="http://schemas.openxmlformats.org/officeDocument/2006/relationships/image" Target="../media/image72.svg"/><Relationship Id="rId21" Type="http://schemas.openxmlformats.org/officeDocument/2006/relationships/image" Target="../media/image60.svg"/><Relationship Id="rId34" Type="http://schemas.openxmlformats.org/officeDocument/2006/relationships/image" Target="../media/image40.png"/><Relationship Id="rId42" Type="http://schemas.openxmlformats.org/officeDocument/2006/relationships/image" Target="../media/image73.png"/><Relationship Id="rId47" Type="http://schemas.openxmlformats.org/officeDocument/2006/relationships/image" Target="../media/image78.svg"/><Relationship Id="rId50" Type="http://schemas.openxmlformats.org/officeDocument/2006/relationships/image" Target="../media/image81.png"/><Relationship Id="rId7" Type="http://schemas.openxmlformats.org/officeDocument/2006/relationships/image" Target="../media/image52.svg"/><Relationship Id="rId2" Type="http://schemas.openxmlformats.org/officeDocument/2006/relationships/image" Target="../media/image47.png"/><Relationship Id="rId16" Type="http://schemas.openxmlformats.org/officeDocument/2006/relationships/image" Target="../media/image30.png"/><Relationship Id="rId29" Type="http://schemas.openxmlformats.org/officeDocument/2006/relationships/image" Target="../media/image33.svg"/><Relationship Id="rId11" Type="http://schemas.openxmlformats.org/officeDocument/2006/relationships/image" Target="../media/image56.svg"/><Relationship Id="rId24" Type="http://schemas.openxmlformats.org/officeDocument/2006/relationships/image" Target="../media/image63.png"/><Relationship Id="rId32" Type="http://schemas.openxmlformats.org/officeDocument/2006/relationships/image" Target="../media/image67.png"/><Relationship Id="rId37" Type="http://schemas.openxmlformats.org/officeDocument/2006/relationships/image" Target="../media/image70.svg"/><Relationship Id="rId40" Type="http://schemas.openxmlformats.org/officeDocument/2006/relationships/image" Target="../media/image34.png"/><Relationship Id="rId45" Type="http://schemas.openxmlformats.org/officeDocument/2006/relationships/image" Target="../media/image76.svg"/><Relationship Id="rId5" Type="http://schemas.openxmlformats.org/officeDocument/2006/relationships/image" Target="../media/image50.svg"/><Relationship Id="rId15" Type="http://schemas.openxmlformats.org/officeDocument/2006/relationships/image" Target="../media/image58.svg"/><Relationship Id="rId23" Type="http://schemas.openxmlformats.org/officeDocument/2006/relationships/image" Target="../media/image62.svg"/><Relationship Id="rId28" Type="http://schemas.openxmlformats.org/officeDocument/2006/relationships/image" Target="../media/image32.png"/><Relationship Id="rId36" Type="http://schemas.openxmlformats.org/officeDocument/2006/relationships/image" Target="../media/image69.png"/><Relationship Id="rId49" Type="http://schemas.openxmlformats.org/officeDocument/2006/relationships/image" Target="../media/image80.svg"/><Relationship Id="rId10" Type="http://schemas.openxmlformats.org/officeDocument/2006/relationships/image" Target="../media/image55.png"/><Relationship Id="rId19" Type="http://schemas.openxmlformats.org/officeDocument/2006/relationships/image" Target="../media/image29.svg"/><Relationship Id="rId31" Type="http://schemas.openxmlformats.org/officeDocument/2006/relationships/image" Target="../media/image66.svg"/><Relationship Id="rId44" Type="http://schemas.openxmlformats.org/officeDocument/2006/relationships/image" Target="../media/image75.png"/><Relationship Id="rId4" Type="http://schemas.openxmlformats.org/officeDocument/2006/relationships/image" Target="../media/image49.png"/><Relationship Id="rId9" Type="http://schemas.openxmlformats.org/officeDocument/2006/relationships/image" Target="../media/image54.svg"/><Relationship Id="rId14" Type="http://schemas.openxmlformats.org/officeDocument/2006/relationships/image" Target="../media/image57.png"/><Relationship Id="rId22" Type="http://schemas.openxmlformats.org/officeDocument/2006/relationships/image" Target="../media/image61.png"/><Relationship Id="rId27" Type="http://schemas.openxmlformats.org/officeDocument/2006/relationships/image" Target="../media/image25.svg"/><Relationship Id="rId30" Type="http://schemas.openxmlformats.org/officeDocument/2006/relationships/image" Target="../media/image65.png"/><Relationship Id="rId35" Type="http://schemas.openxmlformats.org/officeDocument/2006/relationships/image" Target="../media/image41.svg"/><Relationship Id="rId43" Type="http://schemas.openxmlformats.org/officeDocument/2006/relationships/image" Target="../media/image74.svg"/><Relationship Id="rId48" Type="http://schemas.openxmlformats.org/officeDocument/2006/relationships/image" Target="../media/image79.png"/><Relationship Id="rId8" Type="http://schemas.openxmlformats.org/officeDocument/2006/relationships/image" Target="../media/image53.png"/><Relationship Id="rId3" Type="http://schemas.openxmlformats.org/officeDocument/2006/relationships/image" Target="../media/image48.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64.svg"/><Relationship Id="rId33" Type="http://schemas.openxmlformats.org/officeDocument/2006/relationships/image" Target="../media/image68.svg"/><Relationship Id="rId38" Type="http://schemas.openxmlformats.org/officeDocument/2006/relationships/image" Target="../media/image71.png"/><Relationship Id="rId46" Type="http://schemas.openxmlformats.org/officeDocument/2006/relationships/image" Target="../media/image77.png"/><Relationship Id="rId20" Type="http://schemas.openxmlformats.org/officeDocument/2006/relationships/image" Target="../media/image59.png"/><Relationship Id="rId41" Type="http://schemas.openxmlformats.org/officeDocument/2006/relationships/image" Target="../media/image35.svg"/><Relationship Id="rId1" Type="http://schemas.openxmlformats.org/officeDocument/2006/relationships/slideLayout" Target="../slideLayouts/slideLayout24.xml"/><Relationship Id="rId6" Type="http://schemas.openxmlformats.org/officeDocument/2006/relationships/image" Target="../media/image51.pn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image" Target="../media/image16.jpeg"/><Relationship Id="rId1" Type="http://schemas.openxmlformats.org/officeDocument/2006/relationships/slideLayout" Target="../slideLayouts/slideLayout14.xml"/><Relationship Id="rId6" Type="http://schemas.openxmlformats.org/officeDocument/2006/relationships/image" Target="../media/image12.png"/><Relationship Id="rId11" Type="http://schemas.openxmlformats.org/officeDocument/2006/relationships/image" Target="../media/image42.jpeg"/><Relationship Id="rId5" Type="http://schemas.openxmlformats.org/officeDocument/2006/relationships/image" Target="../media/image13.jpeg"/><Relationship Id="rId10" Type="http://schemas.openxmlformats.org/officeDocument/2006/relationships/image" Target="../media/image22.png"/><Relationship Id="rId4" Type="http://schemas.openxmlformats.org/officeDocument/2006/relationships/image" Target="../media/image14.png"/><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37.xml"/><Relationship Id="rId5" Type="http://schemas.openxmlformats.org/officeDocument/2006/relationships/image" Target="../media/image27.sv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37.xml"/><Relationship Id="rId5" Type="http://schemas.openxmlformats.org/officeDocument/2006/relationships/image" Target="../media/image31.sv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33.xml"/><Relationship Id="rId6" Type="http://schemas.openxmlformats.org/officeDocument/2006/relationships/image" Target="../media/image26.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5.svg"/></Relationships>
</file>

<file path=ppt/slides/_rels/slide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02649FE7-B1A1-45AF-9F38-6199E5EC5448}"/>
              </a:ext>
            </a:extLst>
          </p:cNvPr>
          <p:cNvSpPr>
            <a:spLocks noGrp="1"/>
          </p:cNvSpPr>
          <p:nvPr>
            <p:ph type="body" sz="quarter" idx="10"/>
          </p:nvPr>
        </p:nvSpPr>
        <p:spPr>
          <a:xfrm>
            <a:off x="494908" y="2398251"/>
            <a:ext cx="7725455" cy="1533034"/>
          </a:xfrm>
        </p:spPr>
        <p:txBody>
          <a:bodyPr/>
          <a:lstStyle/>
          <a:p>
            <a:r>
              <a:rPr lang="es-MX" sz="6000" dirty="0">
                <a:solidFill>
                  <a:srgbClr val="002060"/>
                </a:solidFill>
                <a:latin typeface="Montserrat Black" panose="00000A00000000000000" pitchFamily="2" charset="0"/>
                <a:ea typeface="Segoe UI Black" panose="020B0A02040204020203" pitchFamily="34" charset="0"/>
              </a:rPr>
              <a:t>Sistemas de Cumplimiento</a:t>
            </a:r>
            <a:endParaRPr lang="es-CO" sz="6000" dirty="0">
              <a:solidFill>
                <a:srgbClr val="002060"/>
              </a:solidFill>
              <a:latin typeface="Montserrat Black" panose="00000A00000000000000" pitchFamily="2" charset="0"/>
              <a:ea typeface="Segoe UI Black" panose="020B0A02040204020203" pitchFamily="34" charset="0"/>
            </a:endParaRPr>
          </a:p>
        </p:txBody>
      </p:sp>
      <p:sp>
        <p:nvSpPr>
          <p:cNvPr id="5" name="Rectángulo: esquinas superiores redondeadas 4">
            <a:extLst>
              <a:ext uri="{FF2B5EF4-FFF2-40B4-BE49-F238E27FC236}">
                <a16:creationId xmlns:a16="http://schemas.microsoft.com/office/drawing/2014/main" id="{D98D2ED7-CB1D-490F-BCC0-0A9B3839E15E}"/>
              </a:ext>
            </a:extLst>
          </p:cNvPr>
          <p:cNvSpPr/>
          <p:nvPr/>
        </p:nvSpPr>
        <p:spPr>
          <a:xfrm rot="5400000">
            <a:off x="3458569" y="743948"/>
            <a:ext cx="569511" cy="7486650"/>
          </a:xfrm>
          <a:prstGeom prst="round2SameRect">
            <a:avLst>
              <a:gd name="adj1" fmla="val 50000"/>
              <a:gd name="adj2" fmla="val 0"/>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3" name="Marcador de texto 2">
            <a:extLst>
              <a:ext uri="{FF2B5EF4-FFF2-40B4-BE49-F238E27FC236}">
                <a16:creationId xmlns:a16="http://schemas.microsoft.com/office/drawing/2014/main" id="{482951B9-D7F2-4AE3-866A-C649D928941B}"/>
              </a:ext>
            </a:extLst>
          </p:cNvPr>
          <p:cNvSpPr>
            <a:spLocks noGrp="1"/>
          </p:cNvSpPr>
          <p:nvPr>
            <p:ph type="body" sz="quarter" idx="11"/>
          </p:nvPr>
        </p:nvSpPr>
        <p:spPr>
          <a:xfrm>
            <a:off x="254490" y="4290884"/>
            <a:ext cx="6413499" cy="392777"/>
          </a:xfrm>
        </p:spPr>
        <p:txBody>
          <a:bodyPr/>
          <a:lstStyle/>
          <a:p>
            <a:pPr algn="r"/>
            <a:r>
              <a:rPr lang="es-MX" sz="2000" dirty="0">
                <a:solidFill>
                  <a:schemeClr val="bg1"/>
                </a:solidFill>
                <a:latin typeface="Montserrat" panose="00000500000000000000" pitchFamily="2" charset="0"/>
                <a:cs typeface="Segoe UI Semibold" panose="020B0702040204020203" pitchFamily="34" charset="0"/>
              </a:rPr>
              <a:t>SAGRILAFT | SARLAFT | PTEE | Datos Personales</a:t>
            </a:r>
            <a:endParaRPr lang="es-CO" sz="2000" dirty="0">
              <a:solidFill>
                <a:schemeClr val="bg1"/>
              </a:solidFill>
              <a:latin typeface="Montserrat" panose="00000500000000000000" pitchFamily="2" charset="0"/>
              <a:cs typeface="Segoe UI Semibold" panose="020B0702040204020203" pitchFamily="34" charset="0"/>
            </a:endParaRPr>
          </a:p>
        </p:txBody>
      </p:sp>
      <p:sp>
        <p:nvSpPr>
          <p:cNvPr id="4" name="Marcador de texto 2">
            <a:extLst>
              <a:ext uri="{FF2B5EF4-FFF2-40B4-BE49-F238E27FC236}">
                <a16:creationId xmlns:a16="http://schemas.microsoft.com/office/drawing/2014/main" id="{62048E1C-DBDA-4C12-AAC1-5E1B9A97C188}"/>
              </a:ext>
            </a:extLst>
          </p:cNvPr>
          <p:cNvSpPr txBox="1">
            <a:spLocks/>
          </p:cNvSpPr>
          <p:nvPr/>
        </p:nvSpPr>
        <p:spPr>
          <a:xfrm>
            <a:off x="494909" y="2066247"/>
            <a:ext cx="6413499" cy="39277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dirty="0">
                <a:solidFill>
                  <a:srgbClr val="C00000"/>
                </a:solidFill>
                <a:latin typeface="Montserrat" panose="00000500000000000000" pitchFamily="2" charset="0"/>
                <a:cs typeface="Segoe UI Semibold" panose="020B0702040204020203" pitchFamily="34" charset="0"/>
              </a:rPr>
              <a:t>Implementación integral</a:t>
            </a:r>
            <a:endParaRPr lang="es-CO" sz="2000" dirty="0">
              <a:solidFill>
                <a:srgbClr val="C00000"/>
              </a:solidFill>
              <a:latin typeface="Montserrat" panose="00000500000000000000" pitchFamily="2" charset="0"/>
              <a:cs typeface="Segoe UI Semibold" panose="020B0702040204020203" pitchFamily="34" charset="0"/>
            </a:endParaRPr>
          </a:p>
        </p:txBody>
      </p:sp>
      <p:sp>
        <p:nvSpPr>
          <p:cNvPr id="7" name="Elipse 6">
            <a:extLst>
              <a:ext uri="{FF2B5EF4-FFF2-40B4-BE49-F238E27FC236}">
                <a16:creationId xmlns:a16="http://schemas.microsoft.com/office/drawing/2014/main" id="{93BEF8BB-FCC7-4172-A01E-6D67769FE15F}"/>
              </a:ext>
            </a:extLst>
          </p:cNvPr>
          <p:cNvSpPr/>
          <p:nvPr/>
        </p:nvSpPr>
        <p:spPr>
          <a:xfrm>
            <a:off x="7025033" y="4313006"/>
            <a:ext cx="301899" cy="301899"/>
          </a:xfrm>
          <a:prstGeom prst="ellipse">
            <a:avLst/>
          </a:prstGeom>
          <a:solidFill>
            <a:schemeClr val="bg1">
              <a:lumMod val="9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8" name="Imagen 7">
            <a:extLst>
              <a:ext uri="{FF2B5EF4-FFF2-40B4-BE49-F238E27FC236}">
                <a16:creationId xmlns:a16="http://schemas.microsoft.com/office/drawing/2014/main" id="{97260EC5-D04B-422B-B8CE-910F7E7B79E8}"/>
              </a:ext>
            </a:extLst>
          </p:cNvPr>
          <p:cNvPicPr>
            <a:picLocks noChangeAspect="1"/>
          </p:cNvPicPr>
          <p:nvPr/>
        </p:nvPicPr>
        <p:blipFill>
          <a:blip r:embed="rId2"/>
          <a:stretch>
            <a:fillRect/>
          </a:stretch>
        </p:blipFill>
        <p:spPr>
          <a:xfrm>
            <a:off x="8934450" y="1696452"/>
            <a:ext cx="3352800" cy="5161548"/>
          </a:xfrm>
          <a:prstGeom prst="rect">
            <a:avLst/>
          </a:prstGeom>
        </p:spPr>
      </p:pic>
      <p:sp>
        <p:nvSpPr>
          <p:cNvPr id="9" name="Rectángulo: esquinas redondeadas 8">
            <a:extLst>
              <a:ext uri="{FF2B5EF4-FFF2-40B4-BE49-F238E27FC236}">
                <a16:creationId xmlns:a16="http://schemas.microsoft.com/office/drawing/2014/main" id="{993445F9-1D10-4CF8-AACD-C7C56EFFFD56}"/>
              </a:ext>
            </a:extLst>
          </p:cNvPr>
          <p:cNvSpPr/>
          <p:nvPr/>
        </p:nvSpPr>
        <p:spPr>
          <a:xfrm rot="1418001">
            <a:off x="11592564" y="-1146686"/>
            <a:ext cx="347720" cy="2242571"/>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0" name="Rectángulo: esquinas redondeadas 9">
            <a:extLst>
              <a:ext uri="{FF2B5EF4-FFF2-40B4-BE49-F238E27FC236}">
                <a16:creationId xmlns:a16="http://schemas.microsoft.com/office/drawing/2014/main" id="{9A943193-6A09-407C-AD70-7119497F5810}"/>
              </a:ext>
            </a:extLst>
          </p:cNvPr>
          <p:cNvSpPr/>
          <p:nvPr/>
        </p:nvSpPr>
        <p:spPr>
          <a:xfrm rot="1418001">
            <a:off x="12020006" y="-811355"/>
            <a:ext cx="343989" cy="1950750"/>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1" name="Rectángulo: esquinas redondeadas 10">
            <a:extLst>
              <a:ext uri="{FF2B5EF4-FFF2-40B4-BE49-F238E27FC236}">
                <a16:creationId xmlns:a16="http://schemas.microsoft.com/office/drawing/2014/main" id="{F595548B-6947-46CC-A613-24A92A1677F6}"/>
              </a:ext>
            </a:extLst>
          </p:cNvPr>
          <p:cNvSpPr/>
          <p:nvPr/>
        </p:nvSpPr>
        <p:spPr>
          <a:xfrm rot="1418001">
            <a:off x="10651885" y="-1452969"/>
            <a:ext cx="347720" cy="2406515"/>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2" name="Rectángulo: esquinas redondeadas 11">
            <a:extLst>
              <a:ext uri="{FF2B5EF4-FFF2-40B4-BE49-F238E27FC236}">
                <a16:creationId xmlns:a16="http://schemas.microsoft.com/office/drawing/2014/main" id="{576EF6FD-506E-4530-B29F-965453616A53}"/>
              </a:ext>
            </a:extLst>
          </p:cNvPr>
          <p:cNvSpPr/>
          <p:nvPr/>
        </p:nvSpPr>
        <p:spPr>
          <a:xfrm rot="1418001">
            <a:off x="11129420" y="-1314358"/>
            <a:ext cx="347720" cy="2332476"/>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3" name="Rectángulo: esquinas redondeadas 12">
            <a:extLst>
              <a:ext uri="{FF2B5EF4-FFF2-40B4-BE49-F238E27FC236}">
                <a16:creationId xmlns:a16="http://schemas.microsoft.com/office/drawing/2014/main" id="{4B2FCB61-22C9-4655-B290-27B9045CA661}"/>
              </a:ext>
            </a:extLst>
          </p:cNvPr>
          <p:cNvSpPr/>
          <p:nvPr/>
        </p:nvSpPr>
        <p:spPr>
          <a:xfrm rot="1418001">
            <a:off x="9686937" y="-945445"/>
            <a:ext cx="349359" cy="1499147"/>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4" name="Rectángulo: esquinas redondeadas 13">
            <a:extLst>
              <a:ext uri="{FF2B5EF4-FFF2-40B4-BE49-F238E27FC236}">
                <a16:creationId xmlns:a16="http://schemas.microsoft.com/office/drawing/2014/main" id="{F333B84A-865B-4C70-B394-44A7A4C8F017}"/>
              </a:ext>
            </a:extLst>
          </p:cNvPr>
          <p:cNvSpPr/>
          <p:nvPr/>
        </p:nvSpPr>
        <p:spPr>
          <a:xfrm rot="1418001">
            <a:off x="10207565" y="-1534772"/>
            <a:ext cx="347720" cy="2239012"/>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5" name="Rectángulo: esquinas redondeadas 14">
            <a:extLst>
              <a:ext uri="{FF2B5EF4-FFF2-40B4-BE49-F238E27FC236}">
                <a16:creationId xmlns:a16="http://schemas.microsoft.com/office/drawing/2014/main" id="{D85DB774-3176-416C-8625-5040791DFFC1}"/>
              </a:ext>
            </a:extLst>
          </p:cNvPr>
          <p:cNvSpPr/>
          <p:nvPr/>
        </p:nvSpPr>
        <p:spPr>
          <a:xfrm rot="1418001">
            <a:off x="8628879" y="-693072"/>
            <a:ext cx="324000" cy="1451894"/>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6" name="Rectángulo: esquinas redondeadas 15">
            <a:extLst>
              <a:ext uri="{FF2B5EF4-FFF2-40B4-BE49-F238E27FC236}">
                <a16:creationId xmlns:a16="http://schemas.microsoft.com/office/drawing/2014/main" id="{1625A577-B784-4624-9709-075E7A7E461C}"/>
              </a:ext>
            </a:extLst>
          </p:cNvPr>
          <p:cNvSpPr/>
          <p:nvPr/>
        </p:nvSpPr>
        <p:spPr>
          <a:xfrm rot="1418001">
            <a:off x="9157920" y="-673752"/>
            <a:ext cx="322053" cy="1182069"/>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7" name="Rectángulo: esquinas redondeadas 16">
            <a:extLst>
              <a:ext uri="{FF2B5EF4-FFF2-40B4-BE49-F238E27FC236}">
                <a16:creationId xmlns:a16="http://schemas.microsoft.com/office/drawing/2014/main" id="{BBEDE2CD-B191-4F37-84EC-1041C77D1110}"/>
              </a:ext>
            </a:extLst>
          </p:cNvPr>
          <p:cNvSpPr/>
          <p:nvPr/>
        </p:nvSpPr>
        <p:spPr>
          <a:xfrm rot="1418001">
            <a:off x="7694677" y="-399129"/>
            <a:ext cx="324000" cy="581599"/>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8" name="Rectángulo: esquinas redondeadas 17">
            <a:extLst>
              <a:ext uri="{FF2B5EF4-FFF2-40B4-BE49-F238E27FC236}">
                <a16:creationId xmlns:a16="http://schemas.microsoft.com/office/drawing/2014/main" id="{47B61D57-711D-4CD2-A6B5-785B69EC7390}"/>
              </a:ext>
            </a:extLst>
          </p:cNvPr>
          <p:cNvSpPr/>
          <p:nvPr/>
        </p:nvSpPr>
        <p:spPr>
          <a:xfrm rot="1418001">
            <a:off x="8100558" y="-568873"/>
            <a:ext cx="349200" cy="1226862"/>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4595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ángulo: esquinas redondeadas 24">
            <a:extLst>
              <a:ext uri="{FF2B5EF4-FFF2-40B4-BE49-F238E27FC236}">
                <a16:creationId xmlns:a16="http://schemas.microsoft.com/office/drawing/2014/main" id="{C3D71D20-8D42-4E54-961B-02945A2E5CF8}"/>
              </a:ext>
            </a:extLst>
          </p:cNvPr>
          <p:cNvSpPr/>
          <p:nvPr/>
        </p:nvSpPr>
        <p:spPr>
          <a:xfrm>
            <a:off x="593145" y="4284927"/>
            <a:ext cx="10906125" cy="647284"/>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CuadroTexto 14">
            <a:extLst>
              <a:ext uri="{FF2B5EF4-FFF2-40B4-BE49-F238E27FC236}">
                <a16:creationId xmlns:a16="http://schemas.microsoft.com/office/drawing/2014/main" id="{5E64B716-F25B-46C0-857E-0F52E0176590}"/>
              </a:ext>
            </a:extLst>
          </p:cNvPr>
          <p:cNvSpPr txBox="1"/>
          <p:nvPr/>
        </p:nvSpPr>
        <p:spPr>
          <a:xfrm>
            <a:off x="2499268" y="1062217"/>
            <a:ext cx="9360000" cy="1015663"/>
          </a:xfrm>
          <a:prstGeom prst="rect">
            <a:avLst/>
          </a:prstGeom>
          <a:noFill/>
        </p:spPr>
        <p:txBody>
          <a:bodyPr wrap="square">
            <a:spAutoFit/>
          </a:bodyPr>
          <a:lstStyle/>
          <a:p>
            <a:pPr algn="just"/>
            <a:r>
              <a:rPr lang="es-MX" sz="1500" dirty="0"/>
              <a:t>Para el desarrollo de nuestro trabajo nos apoyamos en prácticas líderes de la información aceptadas por la industria como la ISO 27001:2022, ISO 27701:2025 y el diagnostico para el cumplimiento de la Ley 1581:2012 de la Superintendencia de Industria y Comercio para el desarrollo de proyectos de privacidad y protección de datos personales.</a:t>
            </a:r>
            <a:endParaRPr lang="es-CO" sz="1500" dirty="0"/>
          </a:p>
        </p:txBody>
      </p:sp>
      <p:pic>
        <p:nvPicPr>
          <p:cNvPr id="8" name="Imagen 7">
            <a:extLst>
              <a:ext uri="{FF2B5EF4-FFF2-40B4-BE49-F238E27FC236}">
                <a16:creationId xmlns:a16="http://schemas.microsoft.com/office/drawing/2014/main" id="{3A0EEC34-CE9B-4677-9C0F-9B4695AF4FCC}"/>
              </a:ext>
            </a:extLst>
          </p:cNvPr>
          <p:cNvPicPr>
            <a:picLocks noChangeAspect="1"/>
          </p:cNvPicPr>
          <p:nvPr/>
        </p:nvPicPr>
        <p:blipFill>
          <a:blip r:embed="rId2"/>
          <a:stretch>
            <a:fillRect/>
          </a:stretch>
        </p:blipFill>
        <p:spPr>
          <a:xfrm>
            <a:off x="6521890" y="2996932"/>
            <a:ext cx="1566333" cy="939800"/>
          </a:xfrm>
          <a:prstGeom prst="rect">
            <a:avLst/>
          </a:prstGeom>
        </p:spPr>
      </p:pic>
      <p:pic>
        <p:nvPicPr>
          <p:cNvPr id="9" name="Imagen 8">
            <a:extLst>
              <a:ext uri="{FF2B5EF4-FFF2-40B4-BE49-F238E27FC236}">
                <a16:creationId xmlns:a16="http://schemas.microsoft.com/office/drawing/2014/main" id="{F4D2A5BF-592B-4975-A438-686A1A3C8485}"/>
              </a:ext>
            </a:extLst>
          </p:cNvPr>
          <p:cNvPicPr>
            <a:picLocks noChangeAspect="1"/>
          </p:cNvPicPr>
          <p:nvPr/>
        </p:nvPicPr>
        <p:blipFill>
          <a:blip r:embed="rId3"/>
          <a:stretch>
            <a:fillRect/>
          </a:stretch>
        </p:blipFill>
        <p:spPr>
          <a:xfrm>
            <a:off x="3894791" y="2809001"/>
            <a:ext cx="1318491" cy="1318491"/>
          </a:xfrm>
          <a:prstGeom prst="rect">
            <a:avLst/>
          </a:prstGeom>
        </p:spPr>
      </p:pic>
      <p:pic>
        <p:nvPicPr>
          <p:cNvPr id="10" name="Imagen 9">
            <a:extLst>
              <a:ext uri="{FF2B5EF4-FFF2-40B4-BE49-F238E27FC236}">
                <a16:creationId xmlns:a16="http://schemas.microsoft.com/office/drawing/2014/main" id="{8B0FD188-9E10-41B9-8587-B3A90BD7B01B}"/>
              </a:ext>
            </a:extLst>
          </p:cNvPr>
          <p:cNvPicPr>
            <a:picLocks noChangeAspect="1"/>
          </p:cNvPicPr>
          <p:nvPr/>
        </p:nvPicPr>
        <p:blipFill>
          <a:blip r:embed="rId4"/>
          <a:stretch>
            <a:fillRect/>
          </a:stretch>
        </p:blipFill>
        <p:spPr>
          <a:xfrm>
            <a:off x="1206500" y="2809001"/>
            <a:ext cx="1318491" cy="1318491"/>
          </a:xfrm>
          <a:prstGeom prst="rect">
            <a:avLst/>
          </a:prstGeom>
        </p:spPr>
      </p:pic>
      <p:sp>
        <p:nvSpPr>
          <p:cNvPr id="13" name="CuadroTexto 12">
            <a:extLst>
              <a:ext uri="{FF2B5EF4-FFF2-40B4-BE49-F238E27FC236}">
                <a16:creationId xmlns:a16="http://schemas.microsoft.com/office/drawing/2014/main" id="{37904CD5-48A9-4E07-9468-0E3EED218905}"/>
              </a:ext>
            </a:extLst>
          </p:cNvPr>
          <p:cNvSpPr txBox="1"/>
          <p:nvPr/>
        </p:nvSpPr>
        <p:spPr>
          <a:xfrm>
            <a:off x="6379891" y="5038380"/>
            <a:ext cx="2068945" cy="1323439"/>
          </a:xfrm>
          <a:prstGeom prst="rect">
            <a:avLst/>
          </a:prstGeom>
          <a:noFill/>
        </p:spPr>
        <p:txBody>
          <a:bodyPr wrap="square" rtlCol="0">
            <a:spAutoFit/>
          </a:bodyPr>
          <a:lstStyle/>
          <a:p>
            <a:r>
              <a:rPr lang="es-MX" sz="1400" b="1" dirty="0"/>
              <a:t>Niveles </a:t>
            </a:r>
          </a:p>
          <a:p>
            <a:r>
              <a:rPr lang="es-MX" sz="1100" dirty="0"/>
              <a:t>5. Optimizado</a:t>
            </a:r>
          </a:p>
          <a:p>
            <a:r>
              <a:rPr lang="es-MX" sz="1100" dirty="0"/>
              <a:t>4. Administrado y medible</a:t>
            </a:r>
          </a:p>
          <a:p>
            <a:r>
              <a:rPr lang="es-MX" sz="1100" dirty="0"/>
              <a:t>3. Proceso definido</a:t>
            </a:r>
          </a:p>
          <a:p>
            <a:r>
              <a:rPr lang="es-MX" sz="1100" dirty="0"/>
              <a:t>2. Repetible pero intuitivo</a:t>
            </a:r>
          </a:p>
          <a:p>
            <a:r>
              <a:rPr lang="es-MX" sz="1100" dirty="0"/>
              <a:t>1. Inicial / Ad Hoc</a:t>
            </a:r>
          </a:p>
          <a:p>
            <a:r>
              <a:rPr lang="es-MX" sz="1100" dirty="0"/>
              <a:t>0. No Existente</a:t>
            </a:r>
            <a:endParaRPr lang="es-CO" sz="1100" dirty="0"/>
          </a:p>
        </p:txBody>
      </p:sp>
      <p:graphicFrame>
        <p:nvGraphicFramePr>
          <p:cNvPr id="21" name="Tabla 23">
            <a:extLst>
              <a:ext uri="{FF2B5EF4-FFF2-40B4-BE49-F238E27FC236}">
                <a16:creationId xmlns:a16="http://schemas.microsoft.com/office/drawing/2014/main" id="{404F98A4-12B0-40F2-B474-F73DC98EC210}"/>
              </a:ext>
            </a:extLst>
          </p:cNvPr>
          <p:cNvGraphicFramePr>
            <a:graphicFrameLocks noGrp="1"/>
          </p:cNvGraphicFramePr>
          <p:nvPr>
            <p:extLst>
              <p:ext uri="{D42A27DB-BD31-4B8C-83A1-F6EECF244321}">
                <p14:modId xmlns:p14="http://schemas.microsoft.com/office/powerpoint/2010/main" val="2470298614"/>
              </p:ext>
            </p:extLst>
          </p:nvPr>
        </p:nvGraphicFramePr>
        <p:xfrm>
          <a:off x="593147" y="4321505"/>
          <a:ext cx="10906124" cy="574129"/>
        </p:xfrm>
        <a:graphic>
          <a:graphicData uri="http://schemas.openxmlformats.org/drawingml/2006/table">
            <a:tbl>
              <a:tblPr firstRow="1" bandRow="1">
                <a:tableStyleId>{5C22544A-7EE6-4342-B048-85BDC9FD1C3A}</a:tableStyleId>
              </a:tblPr>
              <a:tblGrid>
                <a:gridCol w="2726531">
                  <a:extLst>
                    <a:ext uri="{9D8B030D-6E8A-4147-A177-3AD203B41FA5}">
                      <a16:colId xmlns:a16="http://schemas.microsoft.com/office/drawing/2014/main" val="247126782"/>
                    </a:ext>
                  </a:extLst>
                </a:gridCol>
                <a:gridCol w="2726531">
                  <a:extLst>
                    <a:ext uri="{9D8B030D-6E8A-4147-A177-3AD203B41FA5}">
                      <a16:colId xmlns:a16="http://schemas.microsoft.com/office/drawing/2014/main" val="3464662913"/>
                    </a:ext>
                  </a:extLst>
                </a:gridCol>
                <a:gridCol w="2726531">
                  <a:extLst>
                    <a:ext uri="{9D8B030D-6E8A-4147-A177-3AD203B41FA5}">
                      <a16:colId xmlns:a16="http://schemas.microsoft.com/office/drawing/2014/main" val="365100110"/>
                    </a:ext>
                  </a:extLst>
                </a:gridCol>
                <a:gridCol w="2726531">
                  <a:extLst>
                    <a:ext uri="{9D8B030D-6E8A-4147-A177-3AD203B41FA5}">
                      <a16:colId xmlns:a16="http://schemas.microsoft.com/office/drawing/2014/main" val="552203855"/>
                    </a:ext>
                  </a:extLst>
                </a:gridCol>
              </a:tblGrid>
              <a:tr h="574129">
                <a:tc>
                  <a:txBody>
                    <a:bodyPr/>
                    <a:lstStyle/>
                    <a:p>
                      <a:pPr algn="ctr"/>
                      <a:r>
                        <a:rPr lang="es-MX" sz="1200" b="1" i="0" dirty="0">
                          <a:solidFill>
                            <a:srgbClr val="002060"/>
                          </a:solidFill>
                          <a:effectLst/>
                          <a:latin typeface="+mn-lt"/>
                        </a:rPr>
                        <a:t>Sistemas de gestión de Seguridad de la Información</a:t>
                      </a:r>
                      <a:endParaRPr lang="es-CO" sz="1200" b="1" dirty="0">
                        <a:solidFill>
                          <a:srgbClr val="002060"/>
                        </a:solidFill>
                        <a:latin typeface="+mn-lt"/>
                      </a:endParaRPr>
                    </a:p>
                  </a:txBody>
                  <a:tcPr anchor="ct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200" b="1" i="0" dirty="0">
                          <a:solidFill>
                            <a:srgbClr val="002060"/>
                          </a:solidFill>
                          <a:effectLst/>
                          <a:latin typeface="+mn-lt"/>
                        </a:rPr>
                        <a:t>Sistemas de gestión de Privacidad de la Información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s-CO" sz="1200" b="1" i="0" kern="1200" dirty="0">
                          <a:solidFill>
                            <a:srgbClr val="002060"/>
                          </a:solidFill>
                          <a:effectLst/>
                          <a:latin typeface="+mn-lt"/>
                          <a:ea typeface="+mn-ea"/>
                          <a:cs typeface="+mn-cs"/>
                        </a:rPr>
                        <a:t>Modelo Integrado de Madurez de Capacidades (CMMI)</a:t>
                      </a:r>
                      <a:endParaRPr lang="es-CO" sz="1200" b="1" dirty="0">
                        <a:solidFill>
                          <a:srgbClr val="002060"/>
                        </a:solidFill>
                        <a:latin typeface="+mn-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200" b="1" dirty="0">
                          <a:solidFill>
                            <a:srgbClr val="002060"/>
                          </a:solidFill>
                          <a:latin typeface="+mn-lt"/>
                        </a:rPr>
                        <a:t>Guía para el cumplimiento de la Ley 1581:2012</a:t>
                      </a:r>
                      <a:endParaRPr lang="es-CO" sz="1200" b="1" dirty="0">
                        <a:solidFill>
                          <a:srgbClr val="002060"/>
                        </a:solidFill>
                        <a:latin typeface="+mn-lt"/>
                      </a:endParaRPr>
                    </a:p>
                  </a:txBody>
                  <a:tcPr anchor="ctr">
                    <a:lnL w="12700" cap="flat" cmpd="sng" algn="ctr">
                      <a:solidFill>
                        <a:schemeClr val="tx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2268848"/>
                  </a:ext>
                </a:extLst>
              </a:tr>
            </a:tbl>
          </a:graphicData>
        </a:graphic>
      </p:graphicFrame>
      <p:pic>
        <p:nvPicPr>
          <p:cNvPr id="24" name="Imagen 23">
            <a:extLst>
              <a:ext uri="{FF2B5EF4-FFF2-40B4-BE49-F238E27FC236}">
                <a16:creationId xmlns:a16="http://schemas.microsoft.com/office/drawing/2014/main" id="{7E434E60-2F19-4B7E-8982-09BDBDFE3032}"/>
              </a:ext>
            </a:extLst>
          </p:cNvPr>
          <p:cNvPicPr>
            <a:picLocks noChangeAspect="1"/>
          </p:cNvPicPr>
          <p:nvPr/>
        </p:nvPicPr>
        <p:blipFill>
          <a:blip r:embed="rId5"/>
          <a:stretch>
            <a:fillRect/>
          </a:stretch>
        </p:blipFill>
        <p:spPr>
          <a:xfrm>
            <a:off x="9202867" y="2879457"/>
            <a:ext cx="2038350" cy="1057275"/>
          </a:xfrm>
          <a:prstGeom prst="rect">
            <a:avLst/>
          </a:prstGeom>
        </p:spPr>
      </p:pic>
      <p:sp>
        <p:nvSpPr>
          <p:cNvPr id="26" name="Rectángulo 25">
            <a:extLst>
              <a:ext uri="{FF2B5EF4-FFF2-40B4-BE49-F238E27FC236}">
                <a16:creationId xmlns:a16="http://schemas.microsoft.com/office/drawing/2014/main" id="{24C1FDA8-6C00-47A4-B59E-7D5F94655DF0}"/>
              </a:ext>
            </a:extLst>
          </p:cNvPr>
          <p:cNvSpPr/>
          <p:nvPr/>
        </p:nvSpPr>
        <p:spPr>
          <a:xfrm>
            <a:off x="2743200" y="2346034"/>
            <a:ext cx="9448800" cy="5969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4" name="Título 1">
            <a:extLst>
              <a:ext uri="{FF2B5EF4-FFF2-40B4-BE49-F238E27FC236}">
                <a16:creationId xmlns:a16="http://schemas.microsoft.com/office/drawing/2014/main" id="{BFB2131F-DC08-4981-99A1-DFF9CEA6EAAB}"/>
              </a:ext>
            </a:extLst>
          </p:cNvPr>
          <p:cNvSpPr>
            <a:spLocks noGrp="1"/>
          </p:cNvSpPr>
          <p:nvPr>
            <p:ph type="title"/>
          </p:nvPr>
        </p:nvSpPr>
        <p:spPr>
          <a:xfrm>
            <a:off x="1112808" y="225176"/>
            <a:ext cx="9265746" cy="601033"/>
          </a:xfrm>
        </p:spPr>
        <p:txBody>
          <a:bodyPr anchor="ctr"/>
          <a:lstStyle/>
          <a:p>
            <a:r>
              <a:rPr lang="es-CO"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Alcance</a:t>
            </a:r>
            <a:endParaRPr lang="es-CO" dirty="0"/>
          </a:p>
        </p:txBody>
      </p:sp>
      <p:sp>
        <p:nvSpPr>
          <p:cNvPr id="36" name="Freeform 18">
            <a:extLst>
              <a:ext uri="{FF2B5EF4-FFF2-40B4-BE49-F238E27FC236}">
                <a16:creationId xmlns:a16="http://schemas.microsoft.com/office/drawing/2014/main" id="{F84E3621-6F6D-412A-9197-AC237114D430}"/>
              </a:ext>
            </a:extLst>
          </p:cNvPr>
          <p:cNvSpPr/>
          <p:nvPr/>
        </p:nvSpPr>
        <p:spPr>
          <a:xfrm>
            <a:off x="760972" y="1067860"/>
            <a:ext cx="1541667" cy="1216515"/>
          </a:xfrm>
          <a:custGeom>
            <a:avLst/>
            <a:gdLst/>
            <a:ahLst/>
            <a:cxnLst/>
            <a:rect l="l" t="t" r="r" b="b"/>
            <a:pathLst>
              <a:path w="1142934" h="901879">
                <a:moveTo>
                  <a:pt x="0" y="0"/>
                </a:moveTo>
                <a:lnTo>
                  <a:pt x="1142934" y="0"/>
                </a:lnTo>
                <a:lnTo>
                  <a:pt x="1142934" y="901878"/>
                </a:lnTo>
                <a:lnTo>
                  <a:pt x="0" y="90187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074235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84144C-8AE6-4851-A4C7-DA47F644C05C}"/>
              </a:ext>
            </a:extLst>
          </p:cNvPr>
          <p:cNvSpPr>
            <a:spLocks noGrp="1"/>
          </p:cNvSpPr>
          <p:nvPr>
            <p:ph type="title"/>
          </p:nvPr>
        </p:nvSpPr>
        <p:spPr>
          <a:xfrm>
            <a:off x="1762124" y="225176"/>
            <a:ext cx="8616429" cy="601033"/>
          </a:xfrm>
        </p:spPr>
        <p:txBody>
          <a:bodyPr anchor="ctr"/>
          <a:lstStyle/>
          <a:p>
            <a:r>
              <a:rPr lang="es-MX" dirty="0"/>
              <a:t>Portafolio de servicios</a:t>
            </a:r>
            <a:endParaRPr lang="es-CO" dirty="0"/>
          </a:p>
        </p:txBody>
      </p:sp>
      <p:graphicFrame>
        <p:nvGraphicFramePr>
          <p:cNvPr id="5" name="Tabla 2">
            <a:extLst>
              <a:ext uri="{FF2B5EF4-FFF2-40B4-BE49-F238E27FC236}">
                <a16:creationId xmlns:a16="http://schemas.microsoft.com/office/drawing/2014/main" id="{E1BCF3A1-B3FA-453C-B5A1-CB0BCB756105}"/>
              </a:ext>
            </a:extLst>
          </p:cNvPr>
          <p:cNvGraphicFramePr>
            <a:graphicFrameLocks noGrp="1"/>
          </p:cNvGraphicFramePr>
          <p:nvPr>
            <p:extLst>
              <p:ext uri="{D42A27DB-BD31-4B8C-83A1-F6EECF244321}">
                <p14:modId xmlns:p14="http://schemas.microsoft.com/office/powerpoint/2010/main" val="3312439663"/>
              </p:ext>
            </p:extLst>
          </p:nvPr>
        </p:nvGraphicFramePr>
        <p:xfrm>
          <a:off x="4070118" y="1149045"/>
          <a:ext cx="7078172" cy="4572000"/>
        </p:xfrm>
        <a:graphic>
          <a:graphicData uri="http://schemas.openxmlformats.org/drawingml/2006/table">
            <a:tbl>
              <a:tblPr firstRow="1" bandRow="1">
                <a:tableStyleId>{5C22544A-7EE6-4342-B048-85BDC9FD1C3A}</a:tableStyleId>
              </a:tblPr>
              <a:tblGrid>
                <a:gridCol w="1946762">
                  <a:extLst>
                    <a:ext uri="{9D8B030D-6E8A-4147-A177-3AD203B41FA5}">
                      <a16:colId xmlns:a16="http://schemas.microsoft.com/office/drawing/2014/main" val="1238897797"/>
                    </a:ext>
                  </a:extLst>
                </a:gridCol>
                <a:gridCol w="5131410">
                  <a:extLst>
                    <a:ext uri="{9D8B030D-6E8A-4147-A177-3AD203B41FA5}">
                      <a16:colId xmlns:a16="http://schemas.microsoft.com/office/drawing/2014/main" val="707612977"/>
                    </a:ext>
                  </a:extLst>
                </a:gridCol>
              </a:tblGrid>
              <a:tr h="457200">
                <a:tc rowSpan="4">
                  <a:txBody>
                    <a:bodyPr/>
                    <a:lstStyle/>
                    <a:p>
                      <a:pPr algn="l"/>
                      <a:r>
                        <a:rPr lang="es-MX" sz="1600" b="0" dirty="0">
                          <a:solidFill>
                            <a:srgbClr val="002060"/>
                          </a:solidFill>
                          <a:latin typeface="+mj-lt"/>
                        </a:rPr>
                        <a:t>Consultoría</a:t>
                      </a:r>
                      <a:endParaRPr lang="es-CO" sz="1600" b="0" dirty="0">
                        <a:solidFill>
                          <a:srgbClr val="00206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CO" sz="1600" b="1" i="0" kern="1200" cap="none" dirty="0">
                          <a:solidFill>
                            <a:srgbClr val="C00000"/>
                          </a:solidFill>
                          <a:effectLst/>
                          <a:latin typeface="+mn-lt"/>
                          <a:ea typeface="+mn-ea"/>
                          <a:cs typeface="+mn-cs"/>
                        </a:rPr>
                        <a:t>Fase 1. </a:t>
                      </a:r>
                      <a:r>
                        <a:rPr lang="es-CO" sz="1600" b="0" i="0" kern="1200" cap="none" dirty="0">
                          <a:solidFill>
                            <a:schemeClr val="tx1"/>
                          </a:solidFill>
                          <a:effectLst/>
                          <a:latin typeface="+mn-lt"/>
                          <a:ea typeface="+mn-ea"/>
                          <a:cs typeface="+mn-cs"/>
                        </a:rPr>
                        <a:t>Diagnóstico</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680952"/>
                  </a:ext>
                </a:extLst>
              </a:tr>
              <a:tr h="457200">
                <a:tc vMerge="1">
                  <a:txBody>
                    <a:bodyPr/>
                    <a:lstStyle/>
                    <a:p>
                      <a:endParaRPr lang="es-CO" sz="1600" b="0" dirty="0">
                        <a:solidFill>
                          <a:srgbClr val="002060"/>
                        </a:solidFill>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1" i="0" kern="1200" cap="none" dirty="0">
                          <a:solidFill>
                            <a:srgbClr val="C00000"/>
                          </a:solidFill>
                          <a:effectLst/>
                          <a:latin typeface="+mn-lt"/>
                          <a:ea typeface="+mn-ea"/>
                          <a:cs typeface="+mn-cs"/>
                        </a:rPr>
                        <a:t>Fase 2</a:t>
                      </a:r>
                      <a:r>
                        <a:rPr lang="es-MX" sz="1600" b="0" i="0" kern="1200" cap="none" dirty="0">
                          <a:solidFill>
                            <a:srgbClr val="C00000"/>
                          </a:solidFill>
                          <a:effectLst/>
                          <a:latin typeface="+mn-lt"/>
                          <a:ea typeface="+mn-ea"/>
                          <a:cs typeface="+mn-cs"/>
                        </a:rPr>
                        <a:t>. </a:t>
                      </a:r>
                      <a:r>
                        <a:rPr lang="es-MX" sz="1600" b="0" i="0" kern="1200" cap="none" dirty="0">
                          <a:solidFill>
                            <a:schemeClr val="tx1"/>
                          </a:solidFill>
                          <a:effectLst/>
                          <a:latin typeface="+mn-lt"/>
                          <a:ea typeface="+mn-ea"/>
                          <a:cs typeface="+mn-cs"/>
                        </a:rPr>
                        <a:t>Construcción del Marco de Gobierno</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4729957"/>
                  </a:ext>
                </a:extLst>
              </a:tr>
              <a:tr h="457200">
                <a:tc vMerge="1">
                  <a:txBody>
                    <a:bodyPr/>
                    <a:lstStyle/>
                    <a:p>
                      <a:endParaRPr lang="es-CO" sz="1600" b="0" dirty="0">
                        <a:solidFill>
                          <a:srgbClr val="002060"/>
                        </a:solidFill>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CO" sz="1600" b="1" i="0" kern="1200" cap="none" dirty="0">
                          <a:solidFill>
                            <a:srgbClr val="C00000"/>
                          </a:solidFill>
                          <a:effectLst/>
                          <a:latin typeface="+mn-lt"/>
                          <a:ea typeface="+mn-ea"/>
                          <a:cs typeface="+mn-cs"/>
                        </a:rPr>
                        <a:t>Fase 3. </a:t>
                      </a:r>
                      <a:r>
                        <a:rPr lang="es-CO" sz="1600" b="0" i="0" kern="1200" cap="none" dirty="0">
                          <a:solidFill>
                            <a:schemeClr val="tx1"/>
                          </a:solidFill>
                          <a:effectLst/>
                          <a:latin typeface="+mn-lt"/>
                          <a:ea typeface="+mn-ea"/>
                          <a:cs typeface="+mn-cs"/>
                        </a:rPr>
                        <a:t>Implementación</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2118661"/>
                  </a:ext>
                </a:extLst>
              </a:tr>
              <a:tr h="457200">
                <a:tc vMerge="1">
                  <a:txBody>
                    <a:bodyPr/>
                    <a:lstStyle/>
                    <a:p>
                      <a:endParaRPr lang="es-CO" sz="1600" b="0" dirty="0">
                        <a:solidFill>
                          <a:srgbClr val="002060"/>
                        </a:solidFill>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1" dirty="0">
                          <a:solidFill>
                            <a:srgbClr val="C00000"/>
                          </a:solidFill>
                          <a:latin typeface="+mn-lt"/>
                        </a:rPr>
                        <a:t>Fase 4</a:t>
                      </a:r>
                      <a:r>
                        <a:rPr lang="es-MX" sz="1600" b="0" dirty="0">
                          <a:solidFill>
                            <a:schemeClr val="tx1"/>
                          </a:solidFill>
                          <a:latin typeface="+mn-lt"/>
                        </a:rPr>
                        <a:t>. Auditoría (Control y Seguimiento)</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3281101"/>
                  </a:ext>
                </a:extLst>
              </a:tr>
              <a:tr h="457200">
                <a:tc rowSpan="3">
                  <a:txBody>
                    <a:bodyPr/>
                    <a:lstStyle/>
                    <a:p>
                      <a:pPr algn="l"/>
                      <a:r>
                        <a:rPr lang="es-MX" sz="1600" b="0" dirty="0">
                          <a:solidFill>
                            <a:srgbClr val="002060"/>
                          </a:solidFill>
                          <a:latin typeface="+mj-lt"/>
                        </a:rPr>
                        <a:t>RNBD-SIC</a:t>
                      </a:r>
                      <a:endParaRPr lang="es-CO" sz="1600" b="0" dirty="0">
                        <a:solidFill>
                          <a:srgbClr val="00206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0" dirty="0">
                          <a:solidFill>
                            <a:schemeClr val="tx1"/>
                          </a:solidFill>
                          <a:latin typeface="+mn-lt"/>
                        </a:rPr>
                        <a:t>Inscripción de nuevas bases de datos</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4666144"/>
                  </a:ext>
                </a:extLst>
              </a:tr>
              <a:tr h="457200">
                <a:tc vMerge="1">
                  <a:txBody>
                    <a:bodyPr/>
                    <a:lstStyle/>
                    <a:p>
                      <a:pPr algn="l"/>
                      <a:endParaRPr lang="es-CO" sz="1600" b="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0" dirty="0">
                          <a:solidFill>
                            <a:schemeClr val="tx1"/>
                          </a:solidFill>
                          <a:latin typeface="+mn-lt"/>
                        </a:rPr>
                        <a:t>Actualización anual de bases de datos</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14094913"/>
                  </a:ext>
                </a:extLst>
              </a:tr>
              <a:tr h="457200">
                <a:tc vMerge="1">
                  <a:txBody>
                    <a:bodyPr/>
                    <a:lstStyle/>
                    <a:p>
                      <a:pPr algn="l"/>
                      <a:endParaRPr lang="es-CO" sz="1600" b="0" dirty="0">
                        <a:solidFill>
                          <a:schemeClr val="tx1"/>
                        </a:solidFill>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0" dirty="0">
                          <a:solidFill>
                            <a:schemeClr val="tx1"/>
                          </a:solidFill>
                          <a:latin typeface="+mn-lt"/>
                        </a:rPr>
                        <a:t>Actualización semestral de peticiones</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89065176"/>
                  </a:ext>
                </a:extLst>
              </a:tr>
              <a:tr h="457200">
                <a:tc>
                  <a:txBody>
                    <a:bodyPr/>
                    <a:lstStyle/>
                    <a:p>
                      <a:pPr algn="l"/>
                      <a:r>
                        <a:rPr lang="es-MX" sz="1600" b="0" dirty="0">
                          <a:solidFill>
                            <a:srgbClr val="002060"/>
                          </a:solidFill>
                          <a:latin typeface="+mj-lt"/>
                        </a:rPr>
                        <a:t>Curso PDP</a:t>
                      </a:r>
                      <a:endParaRPr lang="es-CO" sz="1600" b="0" dirty="0">
                        <a:solidFill>
                          <a:srgbClr val="00206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s-MX" sz="1600" b="0" dirty="0">
                          <a:solidFill>
                            <a:schemeClr val="tx1"/>
                          </a:solidFill>
                          <a:latin typeface="+mn-lt"/>
                        </a:rPr>
                        <a:t>Protección de Datos Personales (PDP)</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69487656"/>
                  </a:ext>
                </a:extLst>
              </a:tr>
              <a:tr h="457200">
                <a:tc>
                  <a:txBody>
                    <a:bodyPr/>
                    <a:lstStyle/>
                    <a:p>
                      <a:pPr algn="l"/>
                      <a:r>
                        <a:rPr lang="es-MX" sz="1600" b="0" dirty="0">
                          <a:solidFill>
                            <a:srgbClr val="002060"/>
                          </a:solidFill>
                          <a:latin typeface="+mj-lt"/>
                        </a:rPr>
                        <a:t>Jornada PDP</a:t>
                      </a:r>
                      <a:endParaRPr lang="es-CO" sz="1600" b="0" dirty="0">
                        <a:solidFill>
                          <a:srgbClr val="00206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b="0" dirty="0">
                          <a:solidFill>
                            <a:schemeClr val="tx1"/>
                          </a:solidFill>
                          <a:latin typeface="+mn-lt"/>
                        </a:rPr>
                        <a:t>Sensibilización PDP</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9101161"/>
                  </a:ext>
                </a:extLst>
              </a:tr>
              <a:tr h="457200">
                <a:tc>
                  <a:txBody>
                    <a:bodyPr/>
                    <a:lstStyle/>
                    <a:p>
                      <a:pPr algn="l"/>
                      <a:r>
                        <a:rPr lang="es-MX" sz="1600" b="0" dirty="0">
                          <a:solidFill>
                            <a:srgbClr val="002060"/>
                          </a:solidFill>
                          <a:latin typeface="+mj-lt"/>
                        </a:rPr>
                        <a:t>Banner post</a:t>
                      </a:r>
                      <a:endParaRPr lang="es-CO" sz="1600" b="0" dirty="0">
                        <a:solidFill>
                          <a:srgbClr val="002060"/>
                        </a:solidFill>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600" b="0" dirty="0">
                          <a:solidFill>
                            <a:schemeClr val="tx1"/>
                          </a:solidFill>
                          <a:latin typeface="+mn-lt"/>
                        </a:rPr>
                        <a:t>Piezas comunicativas asociadas a la PDP</a:t>
                      </a:r>
                      <a:endParaRPr lang="es-CO" sz="1600" b="0" dirty="0">
                        <a:solidFill>
                          <a:schemeClr val="tx1"/>
                        </a:solidFill>
                        <a:latin typeface="+mn-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2161101"/>
                  </a:ext>
                </a:extLst>
              </a:tr>
            </a:tbl>
          </a:graphicData>
        </a:graphic>
      </p:graphicFrame>
      <p:sp>
        <p:nvSpPr>
          <p:cNvPr id="7" name="Freeform 10">
            <a:extLst>
              <a:ext uri="{FF2B5EF4-FFF2-40B4-BE49-F238E27FC236}">
                <a16:creationId xmlns:a16="http://schemas.microsoft.com/office/drawing/2014/main" id="{2024CBBF-D929-44D6-B8F3-DE56ABD97D84}"/>
              </a:ext>
            </a:extLst>
          </p:cNvPr>
          <p:cNvSpPr/>
          <p:nvPr/>
        </p:nvSpPr>
        <p:spPr>
          <a:xfrm>
            <a:off x="1112808" y="225176"/>
            <a:ext cx="472084" cy="601033"/>
          </a:xfrm>
          <a:custGeom>
            <a:avLst/>
            <a:gdLst/>
            <a:ahLst/>
            <a:cxnLst/>
            <a:rect l="l" t="t" r="r" b="b"/>
            <a:pathLst>
              <a:path w="936566" h="1192388">
                <a:moveTo>
                  <a:pt x="0" y="0"/>
                </a:moveTo>
                <a:lnTo>
                  <a:pt x="936566" y="0"/>
                </a:lnTo>
                <a:lnTo>
                  <a:pt x="936566" y="1192387"/>
                </a:lnTo>
                <a:lnTo>
                  <a:pt x="0" y="11923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2" descr="empresaria ayudando a su colega a escribir las notas - consultor fotografías e imágenes de stock">
            <a:extLst>
              <a:ext uri="{FF2B5EF4-FFF2-40B4-BE49-F238E27FC236}">
                <a16:creationId xmlns:a16="http://schemas.microsoft.com/office/drawing/2014/main" id="{A143B186-8CB0-48A5-AC4C-4E20B49985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 y="1149046"/>
            <a:ext cx="3039938" cy="455990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1479CC08-C7F6-40AB-AB09-A767E43391FD}"/>
              </a:ext>
            </a:extLst>
          </p:cNvPr>
          <p:cNvSpPr/>
          <p:nvPr/>
        </p:nvSpPr>
        <p:spPr>
          <a:xfrm>
            <a:off x="361950" y="1149045"/>
            <a:ext cx="3039938" cy="4559907"/>
          </a:xfrm>
          <a:prstGeom prst="rect">
            <a:avLst/>
          </a:prstGeom>
          <a:gradFill flip="none" rotWithShape="1">
            <a:gsLst>
              <a:gs pos="0">
                <a:schemeClr val="accent1">
                  <a:lumMod val="0"/>
                  <a:lumOff val="100000"/>
                  <a:alpha val="0"/>
                </a:schemeClr>
              </a:gs>
              <a:gs pos="41000">
                <a:schemeClr val="accent1">
                  <a:lumMod val="0"/>
                  <a:lumOff val="100000"/>
                  <a:alpha val="0"/>
                </a:schemeClr>
              </a:gs>
              <a:gs pos="100000">
                <a:srgbClr val="002060"/>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Rectángulo: esquinas redondeadas 9">
            <a:extLst>
              <a:ext uri="{FF2B5EF4-FFF2-40B4-BE49-F238E27FC236}">
                <a16:creationId xmlns:a16="http://schemas.microsoft.com/office/drawing/2014/main" id="{D6EB07CE-DB76-4D5B-A93B-BED825313870}"/>
              </a:ext>
            </a:extLst>
          </p:cNvPr>
          <p:cNvSpPr/>
          <p:nvPr/>
        </p:nvSpPr>
        <p:spPr>
          <a:xfrm>
            <a:off x="4070116" y="1149045"/>
            <a:ext cx="7078171" cy="1813230"/>
          </a:xfrm>
          <a:prstGeom prst="roundRect">
            <a:avLst>
              <a:gd name="adj" fmla="val 6686"/>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Rectángulo: esquinas redondeadas 10">
            <a:extLst>
              <a:ext uri="{FF2B5EF4-FFF2-40B4-BE49-F238E27FC236}">
                <a16:creationId xmlns:a16="http://schemas.microsoft.com/office/drawing/2014/main" id="{8F75EFE9-DF30-45A2-8974-3C92D4111FD6}"/>
              </a:ext>
            </a:extLst>
          </p:cNvPr>
          <p:cNvSpPr/>
          <p:nvPr/>
        </p:nvSpPr>
        <p:spPr>
          <a:xfrm>
            <a:off x="4070116" y="3021608"/>
            <a:ext cx="7078171" cy="1316189"/>
          </a:xfrm>
          <a:prstGeom prst="roundRect">
            <a:avLst>
              <a:gd name="adj" fmla="val 6686"/>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Rectángulo: esquinas redondeadas 11">
            <a:extLst>
              <a:ext uri="{FF2B5EF4-FFF2-40B4-BE49-F238E27FC236}">
                <a16:creationId xmlns:a16="http://schemas.microsoft.com/office/drawing/2014/main" id="{BA547C8B-2245-4299-865B-1F3F388707AC}"/>
              </a:ext>
            </a:extLst>
          </p:cNvPr>
          <p:cNvSpPr/>
          <p:nvPr/>
        </p:nvSpPr>
        <p:spPr>
          <a:xfrm>
            <a:off x="4070116" y="4397130"/>
            <a:ext cx="7078171" cy="849687"/>
          </a:xfrm>
          <a:prstGeom prst="roundRect">
            <a:avLst>
              <a:gd name="adj" fmla="val 11886"/>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Rectángulo: esquinas redondeadas 13">
            <a:extLst>
              <a:ext uri="{FF2B5EF4-FFF2-40B4-BE49-F238E27FC236}">
                <a16:creationId xmlns:a16="http://schemas.microsoft.com/office/drawing/2014/main" id="{31D61DB6-46EE-4BC8-BC37-E53259F04D7D}"/>
              </a:ext>
            </a:extLst>
          </p:cNvPr>
          <p:cNvSpPr/>
          <p:nvPr/>
        </p:nvSpPr>
        <p:spPr>
          <a:xfrm>
            <a:off x="4070116" y="5306151"/>
            <a:ext cx="7078171" cy="369323"/>
          </a:xfrm>
          <a:prstGeom prst="roundRect">
            <a:avLst>
              <a:gd name="adj" fmla="val 2989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473442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12A4532D-6885-4E77-B15C-499C31A89174}"/>
              </a:ext>
            </a:extLst>
          </p:cNvPr>
          <p:cNvSpPr>
            <a:spLocks noGrp="1"/>
          </p:cNvSpPr>
          <p:nvPr>
            <p:ph type="title"/>
          </p:nvPr>
        </p:nvSpPr>
        <p:spPr>
          <a:xfrm>
            <a:off x="1112808" y="225176"/>
            <a:ext cx="9265746" cy="601033"/>
          </a:xfrm>
        </p:spPr>
        <p:txBody>
          <a:bodyPr anchor="ctr"/>
          <a:lstStyle/>
          <a:p>
            <a:r>
              <a:rPr lang="es-MX" dirty="0"/>
              <a:t>Portafolio de servicios: </a:t>
            </a:r>
            <a:r>
              <a:rPr lang="es-CO" sz="28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Consultoría</a:t>
            </a:r>
            <a:endParaRPr lang="es-CO" dirty="0">
              <a:solidFill>
                <a:srgbClr val="002060"/>
              </a:solidFill>
            </a:endParaRPr>
          </a:p>
        </p:txBody>
      </p:sp>
      <p:sp>
        <p:nvSpPr>
          <p:cNvPr id="5" name="CuadroTexto 4">
            <a:extLst>
              <a:ext uri="{FF2B5EF4-FFF2-40B4-BE49-F238E27FC236}">
                <a16:creationId xmlns:a16="http://schemas.microsoft.com/office/drawing/2014/main" id="{3FAE4276-D608-442B-8912-24B770EB68AD}"/>
              </a:ext>
            </a:extLst>
          </p:cNvPr>
          <p:cNvSpPr txBox="1"/>
          <p:nvPr/>
        </p:nvSpPr>
        <p:spPr>
          <a:xfrm>
            <a:off x="3805381" y="1227163"/>
            <a:ext cx="7324435" cy="1384995"/>
          </a:xfrm>
          <a:prstGeom prst="rect">
            <a:avLst/>
          </a:prstGeom>
          <a:noFill/>
        </p:spPr>
        <p:txBody>
          <a:bodyPr wrap="square">
            <a:spAutoFit/>
          </a:bodyPr>
          <a:lstStyle/>
          <a:p>
            <a:pPr algn="just" fontAlgn="base"/>
            <a:r>
              <a:rPr lang="es-MX" sz="1400" b="0" i="0" dirty="0">
                <a:solidFill>
                  <a:srgbClr val="252525"/>
                </a:solidFill>
                <a:effectLst/>
              </a:rPr>
              <a:t>Nuestro servicio de consultoría, permitirá a la organización conocer el estado actual en sus diferentes áreas de tratamiento de datos personales; construir el marco de gobierno e implementar un programa integral de gestión de datos personales.</a:t>
            </a:r>
          </a:p>
          <a:p>
            <a:pPr algn="just" fontAlgn="base"/>
            <a:endParaRPr lang="es-MX" sz="1400" b="0" i="0" dirty="0">
              <a:solidFill>
                <a:srgbClr val="252525"/>
              </a:solidFill>
              <a:effectLst/>
            </a:endParaRPr>
          </a:p>
          <a:p>
            <a:pPr algn="just" fontAlgn="base"/>
            <a:r>
              <a:rPr lang="es-MX" sz="1400" b="0" i="0" dirty="0">
                <a:solidFill>
                  <a:srgbClr val="252525"/>
                </a:solidFill>
                <a:effectLst/>
              </a:rPr>
              <a:t>Para el desarrollo del servicio de consultoría se contemplan las siguientes fases:</a:t>
            </a:r>
          </a:p>
        </p:txBody>
      </p:sp>
      <p:pic>
        <p:nvPicPr>
          <p:cNvPr id="13" name="Imagen 12">
            <a:extLst>
              <a:ext uri="{FF2B5EF4-FFF2-40B4-BE49-F238E27FC236}">
                <a16:creationId xmlns:a16="http://schemas.microsoft.com/office/drawing/2014/main" id="{6E6EB6C0-B2C8-4D88-B729-D5210CC64538}"/>
              </a:ext>
            </a:extLst>
          </p:cNvPr>
          <p:cNvPicPr>
            <a:picLocks noChangeAspect="1"/>
          </p:cNvPicPr>
          <p:nvPr/>
        </p:nvPicPr>
        <p:blipFill rotWithShape="1">
          <a:blip r:embed="rId2"/>
          <a:srcRect l="-1" t="4843" r="4546"/>
          <a:stretch/>
        </p:blipFill>
        <p:spPr>
          <a:xfrm>
            <a:off x="352425" y="1149045"/>
            <a:ext cx="3049463" cy="4559907"/>
          </a:xfrm>
          <a:prstGeom prst="rect">
            <a:avLst/>
          </a:prstGeom>
          <a:effectLst>
            <a:outerShdw blurRad="50800" dist="38100" dir="5400000" algn="t" rotWithShape="0">
              <a:prstClr val="black">
                <a:alpha val="40000"/>
              </a:prstClr>
            </a:outerShdw>
          </a:effectLst>
        </p:spPr>
      </p:pic>
      <p:sp>
        <p:nvSpPr>
          <p:cNvPr id="19" name="Rectángulo: esquinas redondeadas 18">
            <a:extLst>
              <a:ext uri="{FF2B5EF4-FFF2-40B4-BE49-F238E27FC236}">
                <a16:creationId xmlns:a16="http://schemas.microsoft.com/office/drawing/2014/main" id="{09941969-7C75-4563-B26D-79A5EA61740D}"/>
              </a:ext>
            </a:extLst>
          </p:cNvPr>
          <p:cNvSpPr/>
          <p:nvPr/>
        </p:nvSpPr>
        <p:spPr>
          <a:xfrm>
            <a:off x="5015346" y="2710007"/>
            <a:ext cx="4673600" cy="572655"/>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2400" b="0" i="0" kern="1200" cap="none" dirty="0">
                <a:solidFill>
                  <a:srgbClr val="C00000"/>
                </a:solidFill>
                <a:effectLst/>
                <a:latin typeface="+mj-lt"/>
                <a:ea typeface="+mn-ea"/>
                <a:cs typeface="+mn-cs"/>
              </a:rPr>
              <a:t>Fase 1. </a:t>
            </a:r>
            <a:r>
              <a:rPr lang="es-CO" sz="1800" b="0" i="0" kern="1200" cap="none" dirty="0">
                <a:solidFill>
                  <a:schemeClr val="tx1"/>
                </a:solidFill>
                <a:effectLst/>
                <a:latin typeface="+mn-lt"/>
                <a:ea typeface="+mn-ea"/>
                <a:cs typeface="+mn-cs"/>
              </a:rPr>
              <a:t>Diagnóstico</a:t>
            </a:r>
            <a:endParaRPr lang="es-CO" sz="1800" b="0" dirty="0">
              <a:solidFill>
                <a:schemeClr val="tx1"/>
              </a:solidFill>
              <a:latin typeface="+mn-lt"/>
            </a:endParaRPr>
          </a:p>
        </p:txBody>
      </p:sp>
      <p:sp>
        <p:nvSpPr>
          <p:cNvPr id="20" name="Rectángulo: esquinas redondeadas 19">
            <a:extLst>
              <a:ext uri="{FF2B5EF4-FFF2-40B4-BE49-F238E27FC236}">
                <a16:creationId xmlns:a16="http://schemas.microsoft.com/office/drawing/2014/main" id="{3579F6C8-C496-462F-A322-212C3E2D4B85}"/>
              </a:ext>
            </a:extLst>
          </p:cNvPr>
          <p:cNvSpPr/>
          <p:nvPr/>
        </p:nvSpPr>
        <p:spPr>
          <a:xfrm>
            <a:off x="5015346" y="3488736"/>
            <a:ext cx="4673600" cy="572655"/>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b="1" i="0" kern="1200" cap="none" dirty="0">
                <a:solidFill>
                  <a:srgbClr val="C00000"/>
                </a:solidFill>
                <a:effectLst/>
                <a:latin typeface="+mj-lt"/>
                <a:ea typeface="+mn-ea"/>
                <a:cs typeface="+mn-cs"/>
              </a:rPr>
              <a:t>Fase 2. </a:t>
            </a:r>
            <a:r>
              <a:rPr lang="es-MX" sz="1800" b="0" i="0" kern="1200" cap="none" dirty="0">
                <a:solidFill>
                  <a:schemeClr val="tx1"/>
                </a:solidFill>
                <a:effectLst/>
                <a:latin typeface="+mn-lt"/>
                <a:ea typeface="+mn-ea"/>
                <a:cs typeface="+mn-cs"/>
              </a:rPr>
              <a:t>Construcción de Gobierno</a:t>
            </a:r>
            <a:endParaRPr lang="es-CO" sz="1800" b="0" dirty="0">
              <a:solidFill>
                <a:schemeClr val="tx1"/>
              </a:solidFill>
              <a:latin typeface="+mn-lt"/>
            </a:endParaRPr>
          </a:p>
        </p:txBody>
      </p:sp>
      <p:sp>
        <p:nvSpPr>
          <p:cNvPr id="21" name="Rectángulo: esquinas redondeadas 20">
            <a:extLst>
              <a:ext uri="{FF2B5EF4-FFF2-40B4-BE49-F238E27FC236}">
                <a16:creationId xmlns:a16="http://schemas.microsoft.com/office/drawing/2014/main" id="{78732475-AB18-4CFD-B234-1BD97955F103}"/>
              </a:ext>
            </a:extLst>
          </p:cNvPr>
          <p:cNvSpPr/>
          <p:nvPr/>
        </p:nvSpPr>
        <p:spPr>
          <a:xfrm>
            <a:off x="5015346" y="4267465"/>
            <a:ext cx="4673600" cy="572655"/>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sz="2400" b="0" i="0" kern="1200" cap="none" dirty="0">
                <a:solidFill>
                  <a:srgbClr val="C00000"/>
                </a:solidFill>
                <a:effectLst/>
                <a:latin typeface="+mj-lt"/>
                <a:ea typeface="+mn-ea"/>
                <a:cs typeface="+mn-cs"/>
              </a:rPr>
              <a:t>Fase 3. </a:t>
            </a:r>
            <a:r>
              <a:rPr lang="es-CO" sz="1800" b="0" i="0" kern="1200" cap="none" dirty="0">
                <a:solidFill>
                  <a:schemeClr val="tx1"/>
                </a:solidFill>
                <a:effectLst/>
                <a:latin typeface="+mn-lt"/>
                <a:ea typeface="+mn-ea"/>
                <a:cs typeface="+mn-cs"/>
              </a:rPr>
              <a:t>Implementación</a:t>
            </a:r>
            <a:endParaRPr lang="es-CO" sz="1800" b="0" dirty="0">
              <a:solidFill>
                <a:schemeClr val="tx1"/>
              </a:solidFill>
              <a:latin typeface="+mn-lt"/>
            </a:endParaRPr>
          </a:p>
        </p:txBody>
      </p:sp>
      <p:sp>
        <p:nvSpPr>
          <p:cNvPr id="22" name="Rectángulo: esquinas redondeadas 21">
            <a:extLst>
              <a:ext uri="{FF2B5EF4-FFF2-40B4-BE49-F238E27FC236}">
                <a16:creationId xmlns:a16="http://schemas.microsoft.com/office/drawing/2014/main" id="{5BEB3D9A-B969-419C-9CDF-89BC79AC7DE0}"/>
              </a:ext>
            </a:extLst>
          </p:cNvPr>
          <p:cNvSpPr/>
          <p:nvPr/>
        </p:nvSpPr>
        <p:spPr>
          <a:xfrm>
            <a:off x="5015346" y="5046194"/>
            <a:ext cx="4673600" cy="572655"/>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b="0" dirty="0">
                <a:solidFill>
                  <a:srgbClr val="C00000"/>
                </a:solidFill>
                <a:latin typeface="+mj-lt"/>
              </a:rPr>
              <a:t>Fase 4. </a:t>
            </a:r>
            <a:r>
              <a:rPr lang="es-MX" sz="1800" b="0" dirty="0">
                <a:solidFill>
                  <a:schemeClr val="tx1"/>
                </a:solidFill>
                <a:latin typeface="+mn-lt"/>
              </a:rPr>
              <a:t>Auditoría</a:t>
            </a:r>
            <a:endParaRPr lang="es-CO" sz="1800" b="0" dirty="0">
              <a:solidFill>
                <a:schemeClr val="tx1"/>
              </a:solidFill>
              <a:latin typeface="+mn-lt"/>
            </a:endParaRPr>
          </a:p>
        </p:txBody>
      </p:sp>
      <p:sp>
        <p:nvSpPr>
          <p:cNvPr id="23" name="Rectángulo: esquinas redondeadas 22">
            <a:extLst>
              <a:ext uri="{FF2B5EF4-FFF2-40B4-BE49-F238E27FC236}">
                <a16:creationId xmlns:a16="http://schemas.microsoft.com/office/drawing/2014/main" id="{1A8B51DB-A6EB-4F8C-809F-231AD1C307BB}"/>
              </a:ext>
            </a:extLst>
          </p:cNvPr>
          <p:cNvSpPr/>
          <p:nvPr/>
        </p:nvSpPr>
        <p:spPr>
          <a:xfrm>
            <a:off x="5015346" y="5824922"/>
            <a:ext cx="4673600" cy="572655"/>
          </a:xfrm>
          <a:prstGeom prst="roundRect">
            <a:avLst>
              <a:gd name="adj" fmla="val 50000"/>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sz="2400" b="0" dirty="0">
                <a:solidFill>
                  <a:srgbClr val="C00000"/>
                </a:solidFill>
                <a:latin typeface="+mj-lt"/>
              </a:rPr>
              <a:t>Fase 5. </a:t>
            </a:r>
            <a:r>
              <a:rPr lang="es-MX" sz="1800" b="0" dirty="0">
                <a:solidFill>
                  <a:schemeClr val="tx1"/>
                </a:solidFill>
                <a:latin typeface="+mn-lt"/>
              </a:rPr>
              <a:t>Informe de Gestión</a:t>
            </a:r>
            <a:endParaRPr lang="es-CO" sz="1800" b="0" dirty="0">
              <a:solidFill>
                <a:schemeClr val="tx1"/>
              </a:solidFill>
              <a:latin typeface="+mn-lt"/>
            </a:endParaRPr>
          </a:p>
        </p:txBody>
      </p:sp>
    </p:spTree>
    <p:extLst>
      <p:ext uri="{BB962C8B-B14F-4D97-AF65-F5344CB8AC3E}">
        <p14:creationId xmlns:p14="http://schemas.microsoft.com/office/powerpoint/2010/main" val="8215990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8">
            <a:extLst>
              <a:ext uri="{FF2B5EF4-FFF2-40B4-BE49-F238E27FC236}">
                <a16:creationId xmlns:a16="http://schemas.microsoft.com/office/drawing/2014/main" id="{698DB3EF-E6B0-4646-927F-31F755EE1182}"/>
              </a:ext>
            </a:extLst>
          </p:cNvPr>
          <p:cNvGraphicFramePr>
            <a:graphicFrameLocks noGrp="1"/>
          </p:cNvGraphicFramePr>
          <p:nvPr>
            <p:extLst>
              <p:ext uri="{D42A27DB-BD31-4B8C-83A1-F6EECF244321}">
                <p14:modId xmlns:p14="http://schemas.microsoft.com/office/powerpoint/2010/main" val="1350939222"/>
              </p:ext>
            </p:extLst>
          </p:nvPr>
        </p:nvGraphicFramePr>
        <p:xfrm>
          <a:off x="340200" y="1186756"/>
          <a:ext cx="11511599" cy="4065148"/>
        </p:xfrm>
        <a:graphic>
          <a:graphicData uri="http://schemas.openxmlformats.org/drawingml/2006/table">
            <a:tbl>
              <a:tblPr firstRow="1" bandRow="1">
                <a:tableStyleId>{5C22544A-7EE6-4342-B048-85BDC9FD1C3A}</a:tableStyleId>
              </a:tblPr>
              <a:tblGrid>
                <a:gridCol w="1812450">
                  <a:extLst>
                    <a:ext uri="{9D8B030D-6E8A-4147-A177-3AD203B41FA5}">
                      <a16:colId xmlns:a16="http://schemas.microsoft.com/office/drawing/2014/main" val="4036601880"/>
                    </a:ext>
                  </a:extLst>
                </a:gridCol>
                <a:gridCol w="2517300">
                  <a:extLst>
                    <a:ext uri="{9D8B030D-6E8A-4147-A177-3AD203B41FA5}">
                      <a16:colId xmlns:a16="http://schemas.microsoft.com/office/drawing/2014/main" val="443557686"/>
                    </a:ext>
                  </a:extLst>
                </a:gridCol>
                <a:gridCol w="7181849">
                  <a:extLst>
                    <a:ext uri="{9D8B030D-6E8A-4147-A177-3AD203B41FA5}">
                      <a16:colId xmlns:a16="http://schemas.microsoft.com/office/drawing/2014/main" val="3543620518"/>
                    </a:ext>
                  </a:extLst>
                </a:gridCol>
              </a:tblGrid>
              <a:tr h="407548">
                <a:tc>
                  <a:txBody>
                    <a:bodyPr/>
                    <a:lstStyle/>
                    <a:p>
                      <a:pPr algn="ctr"/>
                      <a:r>
                        <a:rPr lang="es-MX" sz="1200" b="1" dirty="0">
                          <a:solidFill>
                            <a:schemeClr val="tx1"/>
                          </a:solidFill>
                          <a:latin typeface="+mn-lt"/>
                        </a:rPr>
                        <a:t>Fase</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s-MX" sz="1200" b="1" dirty="0">
                          <a:solidFill>
                            <a:schemeClr val="tx1"/>
                          </a:solidFill>
                          <a:latin typeface="+mn-lt"/>
                        </a:rPr>
                        <a:t>Objetivo especifico</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a:buFont typeface="Arial" panose="020B0604020202020204" pitchFamily="34" charset="0"/>
                        <a:buNone/>
                      </a:pPr>
                      <a:r>
                        <a:rPr lang="es-MX" sz="1200" b="1" dirty="0">
                          <a:solidFill>
                            <a:schemeClr val="tx1"/>
                          </a:solidFill>
                          <a:latin typeface="+mn-lt"/>
                        </a:rPr>
                        <a:t>Esquema de implementación</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4917537"/>
                  </a:ext>
                </a:extLst>
              </a:tr>
              <a:tr h="983598">
                <a:tc>
                  <a:txBody>
                    <a:bodyPr/>
                    <a:lstStyle/>
                    <a:p>
                      <a:r>
                        <a:rPr lang="es-CO" sz="1400" b="1" i="0" kern="1200" cap="none" dirty="0">
                          <a:solidFill>
                            <a:srgbClr val="C00000"/>
                          </a:solidFill>
                          <a:effectLst/>
                          <a:latin typeface="+mn-lt"/>
                          <a:ea typeface="+mn-ea"/>
                          <a:cs typeface="+mn-cs"/>
                        </a:rPr>
                        <a:t>Fase 1. </a:t>
                      </a:r>
                      <a:r>
                        <a:rPr lang="es-CO" sz="1400" b="0" i="0" kern="1200" cap="none" dirty="0">
                          <a:solidFill>
                            <a:schemeClr val="tx1"/>
                          </a:solidFill>
                          <a:effectLst/>
                          <a:latin typeface="+mn-lt"/>
                          <a:ea typeface="+mn-ea"/>
                          <a:cs typeface="+mn-cs"/>
                        </a:rPr>
                        <a:t>Diagnóstico</a:t>
                      </a:r>
                      <a:endParaRPr lang="es-CO" sz="14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es-MX" sz="1200" b="0" dirty="0">
                          <a:solidFill>
                            <a:schemeClr val="tx1"/>
                          </a:solidFill>
                          <a:latin typeface="+mn-lt"/>
                        </a:rPr>
                        <a:t>Reconocimiento del estado actual de la organización en sus áreas de tratamiento de datos personales, nivel de cumplimiento y grado de madurez frente a la Ley 1581 de 2012.</a:t>
                      </a: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MX" sz="1200" b="0" dirty="0">
                          <a:solidFill>
                            <a:schemeClr val="tx1"/>
                          </a:solidFill>
                          <a:latin typeface="+mn-lt"/>
                        </a:rPr>
                        <a:t>Revisión documental de políticas, procedimientos y roles asignados</a:t>
                      </a:r>
                      <a:endParaRPr lang="es-CO" sz="1200" b="0" dirty="0">
                        <a:solidFill>
                          <a:schemeClr val="tx1"/>
                        </a:solidFill>
                        <a:latin typeface="+mn-lt"/>
                      </a:endParaRPr>
                    </a:p>
                    <a:p>
                      <a:pPr marL="171450" indent="-171450" algn="just">
                        <a:buFont typeface="Arial" panose="020B0604020202020204" pitchFamily="34" charset="0"/>
                        <a:buChar char="•"/>
                      </a:pPr>
                      <a:r>
                        <a:rPr lang="es-MX" sz="1200" b="0" dirty="0">
                          <a:solidFill>
                            <a:schemeClr val="tx1"/>
                          </a:solidFill>
                          <a:latin typeface="+mn-lt"/>
                        </a:rPr>
                        <a:t>Identificación del ciclo de vida del dato: recolección, uso, almacenamiento, circulación y disposición final</a:t>
                      </a:r>
                    </a:p>
                    <a:p>
                      <a:pPr marL="171450" indent="-171450" algn="just">
                        <a:buFont typeface="Arial" panose="020B0604020202020204" pitchFamily="34" charset="0"/>
                        <a:buChar char="•"/>
                      </a:pPr>
                      <a:r>
                        <a:rPr lang="es-MX" sz="1200" b="0" dirty="0">
                          <a:solidFill>
                            <a:schemeClr val="tx1"/>
                          </a:solidFill>
                          <a:latin typeface="+mn-lt"/>
                        </a:rPr>
                        <a:t>Análisis de brechas frente a la Ley 1581, Decreto 1074 y estándares ISO 27701</a:t>
                      </a:r>
                    </a:p>
                    <a:p>
                      <a:pPr marL="171450" indent="-171450" algn="just">
                        <a:buFont typeface="Arial" panose="020B0604020202020204" pitchFamily="34" charset="0"/>
                        <a:buChar char="•"/>
                      </a:pPr>
                      <a:r>
                        <a:rPr lang="es-MX" sz="1200" b="0" dirty="0">
                          <a:solidFill>
                            <a:schemeClr val="tx1"/>
                          </a:solidFill>
                          <a:latin typeface="+mn-lt"/>
                        </a:rPr>
                        <a:t>Evaluación de medidas de seguridad aplicadas a bases de datos físicas y automatizadas</a:t>
                      </a:r>
                    </a:p>
                    <a:p>
                      <a:pPr marL="171450" indent="-171450" algn="just">
                        <a:buFont typeface="Arial" panose="020B0604020202020204" pitchFamily="34" charset="0"/>
                        <a:buChar char="•"/>
                      </a:pPr>
                      <a:r>
                        <a:rPr lang="es-MX" sz="1200" b="0" dirty="0">
                          <a:solidFill>
                            <a:schemeClr val="tx1"/>
                          </a:solidFill>
                          <a:latin typeface="+mn-lt"/>
                        </a:rPr>
                        <a:t>Revisión del sitio web: política de privacidad, avisos, cookies, canales de atención</a:t>
                      </a:r>
                    </a:p>
                    <a:p>
                      <a:pPr marL="171450" indent="-171450" algn="just">
                        <a:buFont typeface="Arial" panose="020B0604020202020204" pitchFamily="34" charset="0"/>
                        <a:buChar char="•"/>
                      </a:pPr>
                      <a:r>
                        <a:rPr lang="es-MX" sz="1200" b="0" dirty="0">
                          <a:solidFill>
                            <a:schemeClr val="tx1"/>
                          </a:solidFill>
                          <a:latin typeface="+mn-lt"/>
                        </a:rPr>
                        <a:t>Verificación del Registro Nacional de Bases de Datos (RNBD)</a:t>
                      </a:r>
                    </a:p>
                    <a:p>
                      <a:pPr marL="171450" indent="-171450" algn="just">
                        <a:buFont typeface="Arial" panose="020B0604020202020204" pitchFamily="34" charset="0"/>
                        <a:buChar char="•"/>
                      </a:pPr>
                      <a:r>
                        <a:rPr lang="es-MX" sz="1200" b="0" dirty="0">
                          <a:solidFill>
                            <a:schemeClr val="tx1"/>
                          </a:solidFill>
                          <a:latin typeface="+mn-lt"/>
                        </a:rPr>
                        <a:t>Evaluación de terceros (encargados del tratamiento) y sus riesgos contractuales</a:t>
                      </a:r>
                    </a:p>
                    <a:p>
                      <a:pPr marL="171450" indent="-171450" algn="just">
                        <a:buFont typeface="Arial" panose="020B0604020202020204" pitchFamily="34" charset="0"/>
                        <a:buChar char="•"/>
                      </a:pPr>
                      <a:r>
                        <a:rPr lang="es-MX" sz="1200" b="0" dirty="0">
                          <a:solidFill>
                            <a:schemeClr val="tx1"/>
                          </a:solidFill>
                          <a:latin typeface="+mn-lt"/>
                        </a:rPr>
                        <a:t>Revisión de infraestructura física: instalaciones, áreas seguras y accesos restringidos</a:t>
                      </a:r>
                    </a:p>
                    <a:p>
                      <a:pPr marL="171450" indent="-171450" algn="just">
                        <a:buFont typeface="Arial" panose="020B0604020202020204" pitchFamily="34" charset="0"/>
                        <a:buChar char="•"/>
                      </a:pPr>
                      <a:r>
                        <a:rPr lang="es-MX" sz="1200" b="0" dirty="0">
                          <a:solidFill>
                            <a:schemeClr val="tx1"/>
                          </a:solidFill>
                          <a:latin typeface="+mn-lt"/>
                        </a:rPr>
                        <a:t>Identificación de riesgos asociados al tratamiento de datos personales por área funcional</a:t>
                      </a:r>
                    </a:p>
                    <a:p>
                      <a:pPr marL="171450" indent="-171450" algn="just">
                        <a:buFont typeface="Arial" panose="020B0604020202020204" pitchFamily="34" charset="0"/>
                        <a:buChar char="•"/>
                      </a:pPr>
                      <a:endParaRPr lang="es-MX"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7931663"/>
                  </a:ext>
                </a:extLst>
              </a:tr>
              <a:tr h="983598">
                <a:tc>
                  <a:txBody>
                    <a:bodyPr/>
                    <a:lstStyle/>
                    <a:p>
                      <a:r>
                        <a:rPr lang="es-MX" sz="1400" b="1" i="0" kern="1200" cap="none" dirty="0">
                          <a:solidFill>
                            <a:srgbClr val="C00000"/>
                          </a:solidFill>
                          <a:effectLst/>
                          <a:latin typeface="+mn-lt"/>
                          <a:ea typeface="+mn-ea"/>
                          <a:cs typeface="+mn-cs"/>
                        </a:rPr>
                        <a:t>Fase 2. </a:t>
                      </a:r>
                      <a:r>
                        <a:rPr lang="es-MX" sz="1400" b="0" i="0" kern="1200" cap="none" dirty="0">
                          <a:solidFill>
                            <a:schemeClr val="tx1"/>
                          </a:solidFill>
                          <a:effectLst/>
                          <a:latin typeface="+mn-lt"/>
                          <a:ea typeface="+mn-ea"/>
                          <a:cs typeface="+mn-cs"/>
                        </a:rPr>
                        <a:t>Construcción del Marco de Gobierno</a:t>
                      </a:r>
                      <a:endParaRPr lang="es-CO" sz="14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es-MX" sz="1200" dirty="0">
                          <a:latin typeface="+mn-lt"/>
                        </a:rPr>
                        <a:t>Diseño de procesos ajustados al contexto organizacional, fortaleciendo la estructura interna y alineando el cumplimiento normativo con la gestión operativa.</a:t>
                      </a: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a:buFont typeface="Arial" panose="020B0604020202020204" pitchFamily="34" charset="0"/>
                        <a:buChar char="•"/>
                      </a:pPr>
                      <a:r>
                        <a:rPr lang="es-MX" sz="1200" dirty="0">
                          <a:latin typeface="+mn-lt"/>
                        </a:rPr>
                        <a:t>Definición del marco de gobernanza para la protección de datos personales</a:t>
                      </a:r>
                    </a:p>
                    <a:p>
                      <a:pPr marL="171450" indent="-171450" algn="just">
                        <a:buFont typeface="Arial" panose="020B0604020202020204" pitchFamily="34" charset="0"/>
                        <a:buChar char="•"/>
                      </a:pPr>
                      <a:r>
                        <a:rPr lang="es-MX" sz="1200" dirty="0">
                          <a:latin typeface="+mn-lt"/>
                        </a:rPr>
                        <a:t>Asignación formal del Oficial de Protección de Datos Personales (OPDP)</a:t>
                      </a:r>
                    </a:p>
                    <a:p>
                      <a:pPr marL="171450" indent="-171450" algn="just">
                        <a:buFont typeface="Arial" panose="020B0604020202020204" pitchFamily="34" charset="0"/>
                        <a:buChar char="•"/>
                      </a:pPr>
                      <a:r>
                        <a:rPr lang="es-MX" sz="1200" dirty="0">
                          <a:latin typeface="+mn-lt"/>
                        </a:rPr>
                        <a:t>Establecimiento de roles, funciones del comité de datos personales</a:t>
                      </a:r>
                    </a:p>
                    <a:p>
                      <a:pPr marL="171450" indent="-171450" algn="just">
                        <a:buFont typeface="Arial" panose="020B0604020202020204" pitchFamily="34" charset="0"/>
                        <a:buChar char="•"/>
                      </a:pPr>
                      <a:r>
                        <a:rPr lang="es-MX" sz="1200" dirty="0">
                          <a:latin typeface="+mn-lt"/>
                        </a:rPr>
                        <a:t>Definición de procedimientos internos (Manual de Datos Personales) </a:t>
                      </a:r>
                    </a:p>
                    <a:p>
                      <a:pPr marL="171450" indent="-171450" algn="just">
                        <a:buFont typeface="Arial" panose="020B0604020202020204" pitchFamily="34" charset="0"/>
                        <a:buChar char="•"/>
                      </a:pPr>
                      <a:r>
                        <a:rPr lang="es-MX" sz="1200" dirty="0">
                          <a:latin typeface="+mn-lt"/>
                        </a:rPr>
                        <a:t>Diseño de la matriz de riesgos y controles específicos</a:t>
                      </a:r>
                    </a:p>
                    <a:p>
                      <a:pPr marL="171450" indent="-171450" algn="just">
                        <a:buFont typeface="Arial" panose="020B0604020202020204" pitchFamily="34" charset="0"/>
                        <a:buChar char="•"/>
                      </a:pPr>
                      <a:r>
                        <a:rPr lang="es-MX" sz="1200" dirty="0">
                          <a:latin typeface="+mn-lt"/>
                        </a:rPr>
                        <a:t>Inclusión de cláusulas de protección de datos en contratos con proveedores</a:t>
                      </a:r>
                    </a:p>
                    <a:p>
                      <a:pPr marL="171450" indent="-171450" algn="just">
                        <a:buFont typeface="Arial" panose="020B0604020202020204" pitchFamily="34" charset="0"/>
                        <a:buChar char="•"/>
                      </a:pPr>
                      <a:r>
                        <a:rPr lang="es-MX" sz="1200" dirty="0">
                          <a:latin typeface="+mn-lt"/>
                        </a:rPr>
                        <a:t>Definición de indicadores de cumplimiento y mecanismos de seguimiento</a:t>
                      </a:r>
                    </a:p>
                    <a:p>
                      <a:pPr marL="171450" indent="-171450" algn="just">
                        <a:buFont typeface="Arial" panose="020B0604020202020204" pitchFamily="34" charset="0"/>
                        <a:buChar char="•"/>
                      </a:pP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1726041"/>
                  </a:ext>
                </a:extLst>
              </a:tr>
            </a:tbl>
          </a:graphicData>
        </a:graphic>
      </p:graphicFrame>
      <p:sp>
        <p:nvSpPr>
          <p:cNvPr id="13" name="Título 1">
            <a:extLst>
              <a:ext uri="{FF2B5EF4-FFF2-40B4-BE49-F238E27FC236}">
                <a16:creationId xmlns:a16="http://schemas.microsoft.com/office/drawing/2014/main" id="{F7EA1494-83C4-40E9-93C9-0716453B0041}"/>
              </a:ext>
            </a:extLst>
          </p:cNvPr>
          <p:cNvSpPr>
            <a:spLocks noGrp="1"/>
          </p:cNvSpPr>
          <p:nvPr>
            <p:ph type="title"/>
          </p:nvPr>
        </p:nvSpPr>
        <p:spPr>
          <a:xfrm>
            <a:off x="1112808" y="225176"/>
            <a:ext cx="9265746" cy="601033"/>
          </a:xfrm>
        </p:spPr>
        <p:txBody>
          <a:bodyPr anchor="ctr"/>
          <a:lstStyle/>
          <a:p>
            <a:r>
              <a:rPr lang="es-MX" dirty="0"/>
              <a:t>Portafolio de servicios: </a:t>
            </a:r>
            <a:r>
              <a:rPr lang="es-CO" sz="28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Consultoría</a:t>
            </a:r>
            <a:endParaRPr lang="es-CO" dirty="0">
              <a:solidFill>
                <a:srgbClr val="002060"/>
              </a:solidFill>
            </a:endParaRPr>
          </a:p>
        </p:txBody>
      </p:sp>
    </p:spTree>
    <p:extLst>
      <p:ext uri="{BB962C8B-B14F-4D97-AF65-F5344CB8AC3E}">
        <p14:creationId xmlns:p14="http://schemas.microsoft.com/office/powerpoint/2010/main" val="3344298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8">
            <a:extLst>
              <a:ext uri="{FF2B5EF4-FFF2-40B4-BE49-F238E27FC236}">
                <a16:creationId xmlns:a16="http://schemas.microsoft.com/office/drawing/2014/main" id="{698DB3EF-E6B0-4646-927F-31F755EE1182}"/>
              </a:ext>
            </a:extLst>
          </p:cNvPr>
          <p:cNvGraphicFramePr>
            <a:graphicFrameLocks noGrp="1"/>
          </p:cNvGraphicFramePr>
          <p:nvPr>
            <p:extLst>
              <p:ext uri="{D42A27DB-BD31-4B8C-83A1-F6EECF244321}">
                <p14:modId xmlns:p14="http://schemas.microsoft.com/office/powerpoint/2010/main" val="1926048063"/>
              </p:ext>
            </p:extLst>
          </p:nvPr>
        </p:nvGraphicFramePr>
        <p:xfrm>
          <a:off x="340200" y="1186756"/>
          <a:ext cx="11511599" cy="4522348"/>
        </p:xfrm>
        <a:graphic>
          <a:graphicData uri="http://schemas.openxmlformats.org/drawingml/2006/table">
            <a:tbl>
              <a:tblPr firstRow="1" bandRow="1">
                <a:tableStyleId>{5C22544A-7EE6-4342-B048-85BDC9FD1C3A}</a:tableStyleId>
              </a:tblPr>
              <a:tblGrid>
                <a:gridCol w="1802925">
                  <a:extLst>
                    <a:ext uri="{9D8B030D-6E8A-4147-A177-3AD203B41FA5}">
                      <a16:colId xmlns:a16="http://schemas.microsoft.com/office/drawing/2014/main" val="4036601880"/>
                    </a:ext>
                  </a:extLst>
                </a:gridCol>
                <a:gridCol w="2526825">
                  <a:extLst>
                    <a:ext uri="{9D8B030D-6E8A-4147-A177-3AD203B41FA5}">
                      <a16:colId xmlns:a16="http://schemas.microsoft.com/office/drawing/2014/main" val="443557686"/>
                    </a:ext>
                  </a:extLst>
                </a:gridCol>
                <a:gridCol w="7181849">
                  <a:extLst>
                    <a:ext uri="{9D8B030D-6E8A-4147-A177-3AD203B41FA5}">
                      <a16:colId xmlns:a16="http://schemas.microsoft.com/office/drawing/2014/main" val="3543620518"/>
                    </a:ext>
                  </a:extLst>
                </a:gridCol>
              </a:tblGrid>
              <a:tr h="407548">
                <a:tc>
                  <a:txBody>
                    <a:bodyPr/>
                    <a:lstStyle/>
                    <a:p>
                      <a:pPr algn="ctr"/>
                      <a:r>
                        <a:rPr lang="es-MX" sz="1200" b="1" dirty="0">
                          <a:solidFill>
                            <a:schemeClr val="tx1"/>
                          </a:solidFill>
                          <a:latin typeface="+mn-lt"/>
                        </a:rPr>
                        <a:t>Fase</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s-MX" sz="1200" b="1" dirty="0">
                          <a:solidFill>
                            <a:schemeClr val="tx1"/>
                          </a:solidFill>
                          <a:latin typeface="+mn-lt"/>
                        </a:rPr>
                        <a:t>Objetivo especifico</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indent="0" algn="ctr">
                        <a:buFont typeface="Arial" panose="020B0604020202020204" pitchFamily="34" charset="0"/>
                        <a:buNone/>
                      </a:pPr>
                      <a:r>
                        <a:rPr lang="es-MX" sz="1200" b="1" dirty="0">
                          <a:solidFill>
                            <a:schemeClr val="tx1"/>
                          </a:solidFill>
                          <a:latin typeface="+mn-lt"/>
                        </a:rPr>
                        <a:t>Esquema de implementación</a:t>
                      </a:r>
                      <a:endParaRPr lang="es-CO" sz="1200" b="1" dirty="0">
                        <a:solidFill>
                          <a:schemeClr val="tx1"/>
                        </a:solidFill>
                        <a:latin typeface="+mn-lt"/>
                      </a:endParaRPr>
                    </a:p>
                  </a:txBody>
                  <a:tcPr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4917537"/>
                  </a:ext>
                </a:extLst>
              </a:tr>
              <a:tr h="983598">
                <a:tc>
                  <a:txBody>
                    <a:bodyPr/>
                    <a:lstStyle/>
                    <a:p>
                      <a:r>
                        <a:rPr lang="es-CO" sz="1400" b="1" i="0" kern="1200" cap="none" dirty="0">
                          <a:solidFill>
                            <a:srgbClr val="C00000"/>
                          </a:solidFill>
                          <a:effectLst/>
                          <a:latin typeface="+mn-lt"/>
                          <a:ea typeface="+mn-ea"/>
                          <a:cs typeface="+mn-cs"/>
                        </a:rPr>
                        <a:t>Fase 3. </a:t>
                      </a:r>
                      <a:r>
                        <a:rPr lang="es-CO" sz="1400" b="0" i="0" kern="1200" cap="none" dirty="0">
                          <a:solidFill>
                            <a:schemeClr val="tx1"/>
                          </a:solidFill>
                          <a:effectLst/>
                          <a:latin typeface="+mn-lt"/>
                          <a:ea typeface="+mn-ea"/>
                          <a:cs typeface="+mn-cs"/>
                        </a:rPr>
                        <a:t>Implementación</a:t>
                      </a:r>
                      <a:endParaRPr lang="es-CO" sz="14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es-MX" sz="1200" dirty="0">
                          <a:latin typeface="+mn-lt"/>
                        </a:rPr>
                        <a:t>Aplicación de buenas prácticas para alcanzar un alto nivel de madurez en la protección de datos, integrando controles efectivos y sensibilizando a toda la organización.</a:t>
                      </a: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a:buFont typeface="Arial" panose="020B0604020202020204" pitchFamily="34" charset="0"/>
                        <a:buChar char="•"/>
                      </a:pPr>
                      <a:r>
                        <a:rPr lang="es-MX" sz="1200" dirty="0">
                          <a:latin typeface="+mn-lt"/>
                        </a:rPr>
                        <a:t>Seguimiento a la implementación de controles operativos, técnicos y legales</a:t>
                      </a:r>
                    </a:p>
                    <a:p>
                      <a:pPr marL="171450" indent="-171450" algn="just">
                        <a:buFont typeface="Arial" panose="020B0604020202020204" pitchFamily="34" charset="0"/>
                        <a:buChar char="•"/>
                      </a:pPr>
                      <a:r>
                        <a:rPr lang="es-MX" sz="1200" dirty="0">
                          <a:latin typeface="+mn-lt"/>
                        </a:rPr>
                        <a:t>Seguimiento a la implementación de medidas de seguridad en bases de datos físicas y automatizadas</a:t>
                      </a:r>
                    </a:p>
                    <a:p>
                      <a:pPr marL="171450" indent="-171450" algn="just">
                        <a:buFont typeface="Arial" panose="020B0604020202020204" pitchFamily="34" charset="0"/>
                        <a:buChar char="•"/>
                      </a:pPr>
                      <a:r>
                        <a:rPr lang="es-MX" sz="1200" dirty="0">
                          <a:latin typeface="+mn-lt"/>
                        </a:rPr>
                        <a:t>Seguimiento a la implementación del control de acceso a sistemas, redes y dispositivos</a:t>
                      </a:r>
                    </a:p>
                    <a:p>
                      <a:pPr marL="171450" indent="-171450" algn="just">
                        <a:buFont typeface="Arial" panose="020B0604020202020204" pitchFamily="34" charset="0"/>
                        <a:buChar char="•"/>
                      </a:pPr>
                      <a:r>
                        <a:rPr lang="es-MX" sz="1200" dirty="0">
                          <a:latin typeface="+mn-lt"/>
                        </a:rPr>
                        <a:t>Seguimiento a la implementación del procedimiento para la gestión de incidentes de seguridad y respuesta efectiva</a:t>
                      </a:r>
                    </a:p>
                    <a:p>
                      <a:pPr marL="171450" indent="-171450" algn="just">
                        <a:buFont typeface="Arial" panose="020B0604020202020204" pitchFamily="34" charset="0"/>
                        <a:buChar char="•"/>
                      </a:pPr>
                      <a:r>
                        <a:rPr lang="es-MX" sz="1200" dirty="0">
                          <a:latin typeface="+mn-lt"/>
                        </a:rPr>
                        <a:t>Seguimiento a la implementación de consentimientos: formatos, canales y trazabilidad</a:t>
                      </a:r>
                    </a:p>
                    <a:p>
                      <a:pPr marL="171450" indent="-171450" algn="just">
                        <a:buFont typeface="Arial" panose="020B0604020202020204" pitchFamily="34" charset="0"/>
                        <a:buChar char="•"/>
                      </a:pPr>
                      <a:r>
                        <a:rPr lang="es-MX" sz="1200" dirty="0">
                          <a:latin typeface="+mn-lt"/>
                        </a:rPr>
                        <a:t>Seguimiento a la divulgación de políticas y procedimientos</a:t>
                      </a:r>
                    </a:p>
                    <a:p>
                      <a:pPr marL="171450" indent="-171450" algn="just">
                        <a:buFont typeface="Arial" panose="020B0604020202020204" pitchFamily="34" charset="0"/>
                        <a:buChar char="•"/>
                      </a:pP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91367919"/>
                  </a:ext>
                </a:extLst>
              </a:tr>
              <a:tr h="1302330">
                <a:tc>
                  <a:txBody>
                    <a:bodyPr/>
                    <a:lstStyle/>
                    <a:p>
                      <a:r>
                        <a:rPr lang="es-MX" sz="1400" b="1" dirty="0">
                          <a:solidFill>
                            <a:srgbClr val="C00000"/>
                          </a:solidFill>
                          <a:latin typeface="+mn-lt"/>
                        </a:rPr>
                        <a:t>Fase 4. </a:t>
                      </a:r>
                      <a:r>
                        <a:rPr lang="es-MX" sz="1400" b="0" dirty="0">
                          <a:solidFill>
                            <a:schemeClr val="tx1"/>
                          </a:solidFill>
                          <a:latin typeface="+mn-lt"/>
                        </a:rPr>
                        <a:t>Auditoría (Control y Seguimiento)</a:t>
                      </a:r>
                      <a:endParaRPr lang="es-CO" sz="14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es-MX" sz="1200" dirty="0">
                          <a:latin typeface="+mn-lt"/>
                        </a:rPr>
                        <a:t>Revisión integral del programa para identificar vulnerabilidades, validar controles y establecer medidas de mejora y mitigación de riesgos.</a:t>
                      </a: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a:buFont typeface="Arial" panose="020B0604020202020204" pitchFamily="34" charset="0"/>
                        <a:buChar char="•"/>
                      </a:pPr>
                      <a:r>
                        <a:rPr lang="es-MX" sz="1200" dirty="0">
                          <a:latin typeface="+mn-lt"/>
                        </a:rPr>
                        <a:t>Auditoría de procesos, procedimientos y sistemas asociados a la protección de datos</a:t>
                      </a:r>
                    </a:p>
                    <a:p>
                      <a:pPr marL="171450" indent="-171450" algn="just">
                        <a:buFont typeface="Arial" panose="020B0604020202020204" pitchFamily="34" charset="0"/>
                        <a:buChar char="•"/>
                      </a:pPr>
                      <a:r>
                        <a:rPr lang="es-MX" sz="1200" dirty="0">
                          <a:latin typeface="+mn-lt"/>
                        </a:rPr>
                        <a:t>Evaluación de cumplimiento en infraestructura física, digital y canales de comunicación</a:t>
                      </a:r>
                    </a:p>
                    <a:p>
                      <a:pPr marL="171450" indent="-171450" algn="just">
                        <a:buFont typeface="Arial" panose="020B0604020202020204" pitchFamily="34" charset="0"/>
                        <a:buChar char="•"/>
                      </a:pPr>
                      <a:r>
                        <a:rPr lang="es-MX" sz="1200" dirty="0">
                          <a:latin typeface="+mn-lt"/>
                        </a:rPr>
                        <a:t>Validación de controles implementados y su efectividad operativa</a:t>
                      </a:r>
                    </a:p>
                    <a:p>
                      <a:pPr marL="171450" indent="-171450" algn="just">
                        <a:buFont typeface="Arial" panose="020B0604020202020204" pitchFamily="34" charset="0"/>
                        <a:buChar char="•"/>
                      </a:pPr>
                      <a:r>
                        <a:rPr lang="es-MX" sz="1200" dirty="0">
                          <a:latin typeface="+mn-lt"/>
                        </a:rPr>
                        <a:t>Revisión de indicadores de cumplimiento y trazabilidad</a:t>
                      </a:r>
                    </a:p>
                    <a:p>
                      <a:pPr marL="171450" indent="-171450" algn="just">
                        <a:buFont typeface="Arial" panose="020B0604020202020204" pitchFamily="34" charset="0"/>
                        <a:buChar char="•"/>
                      </a:pPr>
                      <a:r>
                        <a:rPr lang="es-MX" sz="1200" dirty="0">
                          <a:latin typeface="+mn-lt"/>
                        </a:rPr>
                        <a:t>Diseño de plan de acción correctivo y preventivo</a:t>
                      </a:r>
                    </a:p>
                    <a:p>
                      <a:pPr marL="171450" indent="-171450" algn="just">
                        <a:buFont typeface="Arial" panose="020B0604020202020204" pitchFamily="34" charset="0"/>
                        <a:buChar char="•"/>
                      </a:pPr>
                      <a:r>
                        <a:rPr lang="es-MX" sz="1200" dirty="0">
                          <a:latin typeface="+mn-lt"/>
                        </a:rPr>
                        <a:t>Acompañamiento en la mejora de condiciones de seguridad y resiliencia organizacional</a:t>
                      </a:r>
                    </a:p>
                    <a:p>
                      <a:pPr marL="171450" indent="-171450" algn="just">
                        <a:buFont typeface="Arial" panose="020B0604020202020204" pitchFamily="34" charset="0"/>
                        <a:buChar char="•"/>
                      </a:pP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8683621"/>
                  </a:ext>
                </a:extLst>
              </a:tr>
              <a:tr h="983598">
                <a:tc>
                  <a:txBody>
                    <a:bodyPr/>
                    <a:lstStyle/>
                    <a:p>
                      <a:r>
                        <a:rPr lang="es-MX" sz="1400" b="1" kern="1200" dirty="0">
                          <a:solidFill>
                            <a:srgbClr val="C00000"/>
                          </a:solidFill>
                          <a:latin typeface="+mn-lt"/>
                          <a:ea typeface="+mn-ea"/>
                          <a:cs typeface="+mn-cs"/>
                        </a:rPr>
                        <a:t>Fase 5. </a:t>
                      </a:r>
                      <a:r>
                        <a:rPr lang="es-MX" sz="1400" b="0" dirty="0">
                          <a:solidFill>
                            <a:schemeClr val="tx1"/>
                          </a:solidFill>
                          <a:latin typeface="+mn-lt"/>
                        </a:rPr>
                        <a:t>Informe de Gestión</a:t>
                      </a:r>
                      <a:endParaRPr lang="es-CO" sz="14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just"/>
                      <a:r>
                        <a:rPr lang="es-MX" sz="1200" dirty="0">
                          <a:latin typeface="+mn-lt"/>
                        </a:rPr>
                        <a:t>Consolidación de resultados, decisiones y avances del programa para su presentación ante la alta dirección y entes de control.</a:t>
                      </a:r>
                      <a:endParaRPr lang="es-CO" sz="1200" b="0" dirty="0">
                        <a:solidFill>
                          <a:schemeClr val="tx1"/>
                        </a:solidFill>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lgn="just">
                        <a:buFont typeface="Arial" panose="020B0604020202020204" pitchFamily="34" charset="0"/>
                        <a:buChar char="•"/>
                      </a:pPr>
                      <a:r>
                        <a:rPr lang="es-MX" sz="1200" dirty="0">
                          <a:latin typeface="+mn-lt"/>
                        </a:rPr>
                        <a:t>Elaboración de informe ejecutivo con resultados por fase</a:t>
                      </a:r>
                    </a:p>
                    <a:p>
                      <a:pPr marL="171450" indent="-171450" algn="just">
                        <a:buFont typeface="Arial" panose="020B0604020202020204" pitchFamily="34" charset="0"/>
                        <a:buChar char="•"/>
                      </a:pPr>
                      <a:r>
                        <a:rPr lang="es-MX" sz="1200" dirty="0">
                          <a:latin typeface="+mn-lt"/>
                        </a:rPr>
                        <a:t>Visualización del nivel de madurez alcanzado y evolución del programa</a:t>
                      </a:r>
                    </a:p>
                    <a:p>
                      <a:pPr marL="171450" indent="-171450" algn="just">
                        <a:buFont typeface="Arial" panose="020B0604020202020204" pitchFamily="34" charset="0"/>
                        <a:buChar char="•"/>
                      </a:pPr>
                      <a:r>
                        <a:rPr lang="es-MX" sz="1200" dirty="0">
                          <a:latin typeface="+mn-lt"/>
                        </a:rPr>
                        <a:t>Recomendaciones estratégicas para sostenibilidad y mejora continua</a:t>
                      </a:r>
                    </a:p>
                    <a:p>
                      <a:pPr marL="171450" indent="-171450" algn="just">
                        <a:buFont typeface="Arial" panose="020B0604020202020204" pitchFamily="34" charset="0"/>
                        <a:buChar char="•"/>
                      </a:pPr>
                      <a:r>
                        <a:rPr lang="es-MX" sz="1200" dirty="0">
                          <a:latin typeface="+mn-lt"/>
                        </a:rPr>
                        <a:t>Presentación formal ante el Comité de Gobierno de Datos o Junta Directiva</a:t>
                      </a:r>
                    </a:p>
                    <a:p>
                      <a:pPr marL="171450" indent="-171450" algn="just">
                        <a:buFont typeface="Arial" panose="020B0604020202020204" pitchFamily="34" charset="0"/>
                        <a:buChar char="•"/>
                      </a:pPr>
                      <a:endParaRPr lang="es-MX" sz="1200" dirty="0">
                        <a:latin typeface="+mn-lt"/>
                      </a:endParaRPr>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4852824"/>
                  </a:ext>
                </a:extLst>
              </a:tr>
            </a:tbl>
          </a:graphicData>
        </a:graphic>
      </p:graphicFrame>
      <p:sp>
        <p:nvSpPr>
          <p:cNvPr id="13" name="Título 1">
            <a:extLst>
              <a:ext uri="{FF2B5EF4-FFF2-40B4-BE49-F238E27FC236}">
                <a16:creationId xmlns:a16="http://schemas.microsoft.com/office/drawing/2014/main" id="{F7EA1494-83C4-40E9-93C9-0716453B0041}"/>
              </a:ext>
            </a:extLst>
          </p:cNvPr>
          <p:cNvSpPr>
            <a:spLocks noGrp="1"/>
          </p:cNvSpPr>
          <p:nvPr>
            <p:ph type="title"/>
          </p:nvPr>
        </p:nvSpPr>
        <p:spPr>
          <a:xfrm>
            <a:off x="1112808" y="225176"/>
            <a:ext cx="9265746" cy="601033"/>
          </a:xfrm>
        </p:spPr>
        <p:txBody>
          <a:bodyPr anchor="ctr"/>
          <a:lstStyle/>
          <a:p>
            <a:r>
              <a:rPr lang="es-MX" dirty="0"/>
              <a:t>Portafolio de servicios: </a:t>
            </a:r>
            <a:r>
              <a:rPr lang="es-CO" sz="28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Consultoría</a:t>
            </a:r>
            <a:endParaRPr lang="es-CO" dirty="0">
              <a:solidFill>
                <a:srgbClr val="002060"/>
              </a:solidFill>
            </a:endParaRPr>
          </a:p>
        </p:txBody>
      </p:sp>
    </p:spTree>
    <p:extLst>
      <p:ext uri="{BB962C8B-B14F-4D97-AF65-F5344CB8AC3E}">
        <p14:creationId xmlns:p14="http://schemas.microsoft.com/office/powerpoint/2010/main" val="3396137158"/>
      </p:ext>
    </p:extLst>
  </p:cSld>
  <p:clrMapOvr>
    <a:masterClrMapping/>
  </p:clrMapOvr>
  <p:transition spd="med">
    <p:pull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FAE4276-D608-442B-8912-24B770EB68AD}"/>
              </a:ext>
            </a:extLst>
          </p:cNvPr>
          <p:cNvSpPr txBox="1"/>
          <p:nvPr/>
        </p:nvSpPr>
        <p:spPr>
          <a:xfrm>
            <a:off x="3232726" y="1011720"/>
            <a:ext cx="7329535" cy="3108543"/>
          </a:xfrm>
          <a:prstGeom prst="rect">
            <a:avLst/>
          </a:prstGeom>
          <a:noFill/>
        </p:spPr>
        <p:txBody>
          <a:bodyPr wrap="square">
            <a:spAutoFit/>
          </a:bodyPr>
          <a:lstStyle/>
          <a:p>
            <a:pPr algn="just" fontAlgn="base"/>
            <a:r>
              <a:rPr lang="es-MX" sz="1400" b="0" i="0" dirty="0">
                <a:solidFill>
                  <a:srgbClr val="252525"/>
                </a:solidFill>
                <a:effectLst/>
              </a:rPr>
              <a:t>El </a:t>
            </a:r>
            <a:r>
              <a:rPr lang="es-MX" sz="1400" b="1" i="0" dirty="0">
                <a:solidFill>
                  <a:srgbClr val="002060"/>
                </a:solidFill>
                <a:effectLst/>
              </a:rPr>
              <a:t>Curso para la Protección de Datos Personales: Tratamiento y Aplicación Práctica</a:t>
            </a:r>
            <a:r>
              <a:rPr lang="es-MX" sz="1400" b="0" i="0" dirty="0">
                <a:solidFill>
                  <a:srgbClr val="252525"/>
                </a:solidFill>
                <a:effectLst/>
              </a:rPr>
              <a:t>, tiene como propósito brindar a los participantes conocimientos y herramientas prácticas sobre el tratamiento de datos personales, conforme a la legislación colombiana vigente, para garantizar la protección de la información y el cumplimiento normativo en sus organizaciones.</a:t>
            </a:r>
          </a:p>
          <a:p>
            <a:pPr algn="just" fontAlgn="base"/>
            <a:endParaRPr lang="es-MX" sz="1400" b="0" i="0" dirty="0">
              <a:solidFill>
                <a:srgbClr val="252525"/>
              </a:solidFill>
              <a:effectLst/>
            </a:endParaRPr>
          </a:p>
          <a:p>
            <a:pPr algn="just" fontAlgn="base"/>
            <a:r>
              <a:rPr lang="es-MX" sz="1400" b="0" i="0" dirty="0">
                <a:solidFill>
                  <a:srgbClr val="252525"/>
                </a:solidFill>
                <a:effectLst/>
              </a:rPr>
              <a:t>De igual forma, contribuir en el desarrollo de las destrezas y habilidades en los profesionales para implementar un programa que conlleve al cumplimiento normativo a partir de la implementación de una metodología por fases que permita la ejecución de un programa integral de protección de datos personales en la organización.</a:t>
            </a:r>
          </a:p>
          <a:p>
            <a:pPr algn="just" fontAlgn="base"/>
            <a:endParaRPr lang="es-MX" sz="1400" dirty="0">
              <a:solidFill>
                <a:srgbClr val="252525"/>
              </a:solidFill>
            </a:endParaRPr>
          </a:p>
          <a:p>
            <a:pPr algn="just" fontAlgn="base"/>
            <a:r>
              <a:rPr lang="es-MX" sz="1400" b="1" i="0" dirty="0">
                <a:solidFill>
                  <a:srgbClr val="002060"/>
                </a:solidFill>
                <a:effectLst/>
              </a:rPr>
              <a:t>Entregable:</a:t>
            </a:r>
            <a:r>
              <a:rPr lang="es-MX" sz="1400" b="0" i="0" dirty="0">
                <a:solidFill>
                  <a:srgbClr val="002060"/>
                </a:solidFill>
                <a:effectLst/>
              </a:rPr>
              <a:t> </a:t>
            </a:r>
            <a:r>
              <a:rPr lang="es-MX" sz="1400" b="0" i="0" dirty="0">
                <a:solidFill>
                  <a:srgbClr val="252525"/>
                </a:solidFill>
                <a:effectLst/>
              </a:rPr>
              <a:t>Listados de asistencia, certificado de asistencia, evaluación de conocimiento e informe de formación.</a:t>
            </a:r>
          </a:p>
        </p:txBody>
      </p:sp>
      <p:graphicFrame>
        <p:nvGraphicFramePr>
          <p:cNvPr id="3" name="Tabla 9">
            <a:extLst>
              <a:ext uri="{FF2B5EF4-FFF2-40B4-BE49-F238E27FC236}">
                <a16:creationId xmlns:a16="http://schemas.microsoft.com/office/drawing/2014/main" id="{161F91D6-D56D-4AE3-9052-743E7F9DF3DD}"/>
              </a:ext>
            </a:extLst>
          </p:cNvPr>
          <p:cNvGraphicFramePr>
            <a:graphicFrameLocks noGrp="1"/>
          </p:cNvGraphicFramePr>
          <p:nvPr>
            <p:extLst>
              <p:ext uri="{D42A27DB-BD31-4B8C-83A1-F6EECF244321}">
                <p14:modId xmlns:p14="http://schemas.microsoft.com/office/powerpoint/2010/main" val="3734309750"/>
              </p:ext>
            </p:extLst>
          </p:nvPr>
        </p:nvGraphicFramePr>
        <p:xfrm>
          <a:off x="3232726" y="4701380"/>
          <a:ext cx="8630770" cy="731520"/>
        </p:xfrm>
        <a:graphic>
          <a:graphicData uri="http://schemas.openxmlformats.org/drawingml/2006/table">
            <a:tbl>
              <a:tblPr firstRow="1" bandRow="1">
                <a:tableStyleId>{5C22544A-7EE6-4342-B048-85BDC9FD1C3A}</a:tableStyleId>
              </a:tblPr>
              <a:tblGrid>
                <a:gridCol w="1224974">
                  <a:extLst>
                    <a:ext uri="{9D8B030D-6E8A-4147-A177-3AD203B41FA5}">
                      <a16:colId xmlns:a16="http://schemas.microsoft.com/office/drawing/2014/main" val="2733490078"/>
                    </a:ext>
                  </a:extLst>
                </a:gridCol>
                <a:gridCol w="1851449">
                  <a:extLst>
                    <a:ext uri="{9D8B030D-6E8A-4147-A177-3AD203B41FA5}">
                      <a16:colId xmlns:a16="http://schemas.microsoft.com/office/drawing/2014/main" val="3994307572"/>
                    </a:ext>
                  </a:extLst>
                </a:gridCol>
                <a:gridCol w="1851449">
                  <a:extLst>
                    <a:ext uri="{9D8B030D-6E8A-4147-A177-3AD203B41FA5}">
                      <a16:colId xmlns:a16="http://schemas.microsoft.com/office/drawing/2014/main" val="2675326999"/>
                    </a:ext>
                  </a:extLst>
                </a:gridCol>
                <a:gridCol w="1851449">
                  <a:extLst>
                    <a:ext uri="{9D8B030D-6E8A-4147-A177-3AD203B41FA5}">
                      <a16:colId xmlns:a16="http://schemas.microsoft.com/office/drawing/2014/main" val="517845340"/>
                    </a:ext>
                  </a:extLst>
                </a:gridCol>
                <a:gridCol w="1851449">
                  <a:extLst>
                    <a:ext uri="{9D8B030D-6E8A-4147-A177-3AD203B41FA5}">
                      <a16:colId xmlns:a16="http://schemas.microsoft.com/office/drawing/2014/main" val="3159414668"/>
                    </a:ext>
                  </a:extLst>
                </a:gridCol>
              </a:tblGrid>
              <a:tr h="370840">
                <a:tc>
                  <a:txBody>
                    <a:bodyPr/>
                    <a:lstStyle/>
                    <a:p>
                      <a:pPr algn="ctr"/>
                      <a:r>
                        <a:rPr lang="es-MX" sz="1400" dirty="0">
                          <a:solidFill>
                            <a:schemeClr val="tx1"/>
                          </a:solidFill>
                        </a:rPr>
                        <a:t>Duración</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latin typeface="+mn-lt"/>
                        </a:rPr>
                        <a:t>18 horas</a:t>
                      </a:r>
                      <a:endParaRPr lang="es-CO" sz="1400" b="0" dirty="0">
                        <a:solidFill>
                          <a:schemeClr val="tx1"/>
                        </a:solidFill>
                        <a:latin typeface="+mn-lt"/>
                      </a:endParaRPr>
                    </a:p>
                  </a:txBody>
                  <a:tcP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1" dirty="0">
                          <a:solidFill>
                            <a:schemeClr val="tx1"/>
                          </a:solidFill>
                        </a:rPr>
                        <a:t>Módulos</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Seis (6) módulos de formación</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dirty="0">
                          <a:solidFill>
                            <a:schemeClr val="tx1"/>
                          </a:solidFill>
                        </a:rPr>
                        <a:t>Modalidad</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Presencial o </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Virtual</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dirty="0">
                          <a:solidFill>
                            <a:schemeClr val="tx1"/>
                          </a:solidFill>
                        </a:rPr>
                        <a:t>Participantes</a:t>
                      </a:r>
                    </a:p>
                    <a:p>
                      <a:pPr algn="ctr"/>
                      <a:r>
                        <a:rPr lang="es-MX" sz="1400" b="0" dirty="0">
                          <a:solidFill>
                            <a:schemeClr val="tx1"/>
                          </a:solidFill>
                        </a:rPr>
                        <a:t>Grupos máximo de 30 personas</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b="1" dirty="0">
                          <a:solidFill>
                            <a:schemeClr val="tx1"/>
                          </a:solidFill>
                        </a:rPr>
                        <a:t>Inversión</a:t>
                      </a:r>
                    </a:p>
                    <a:p>
                      <a:pPr algn="ctr"/>
                      <a:r>
                        <a:rPr lang="es-MX" sz="1400" b="0" dirty="0">
                          <a:solidFill>
                            <a:schemeClr val="tx1"/>
                          </a:solidFill>
                        </a:rPr>
                        <a:t>Presencial: 3 SMLV</a:t>
                      </a:r>
                    </a:p>
                    <a:p>
                      <a:pPr algn="ctr"/>
                      <a:r>
                        <a:rPr lang="es-MX" sz="1400" b="0" dirty="0">
                          <a:solidFill>
                            <a:schemeClr val="tx1"/>
                          </a:solidFill>
                        </a:rPr>
                        <a:t>Virtual: 2,5 SMLV</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430790161"/>
                  </a:ext>
                </a:extLst>
              </a:tr>
            </a:tbl>
          </a:graphicData>
        </a:graphic>
      </p:graphicFrame>
      <p:sp>
        <p:nvSpPr>
          <p:cNvPr id="11" name="CuadroTexto 10">
            <a:extLst>
              <a:ext uri="{FF2B5EF4-FFF2-40B4-BE49-F238E27FC236}">
                <a16:creationId xmlns:a16="http://schemas.microsoft.com/office/drawing/2014/main" id="{0E3A9106-87EA-45B1-B7AB-823ADDED6AF6}"/>
              </a:ext>
            </a:extLst>
          </p:cNvPr>
          <p:cNvSpPr txBox="1"/>
          <p:nvPr/>
        </p:nvSpPr>
        <p:spPr>
          <a:xfrm>
            <a:off x="786666" y="6371214"/>
            <a:ext cx="11159957" cy="261610"/>
          </a:xfrm>
          <a:prstGeom prst="rect">
            <a:avLst/>
          </a:prstGeom>
          <a:noFill/>
        </p:spPr>
        <p:txBody>
          <a:bodyPr wrap="square">
            <a:spAutoFit/>
          </a:bodyPr>
          <a:lstStyle/>
          <a:p>
            <a:pPr algn="ctr"/>
            <a:r>
              <a:rPr lang="es-CO" sz="1050" dirty="0"/>
              <a:t>*Políticas de Gastos: La inversión señalada NO considera gastos de desplazamiento fuera de Bogotá (v.gr. tiquetes, hospedaje, viáticos, etc.)</a:t>
            </a:r>
          </a:p>
        </p:txBody>
      </p:sp>
      <p:sp>
        <p:nvSpPr>
          <p:cNvPr id="12" name="Rectángulo: esquinas redondeadas 11">
            <a:extLst>
              <a:ext uri="{FF2B5EF4-FFF2-40B4-BE49-F238E27FC236}">
                <a16:creationId xmlns:a16="http://schemas.microsoft.com/office/drawing/2014/main" id="{9259468D-C548-450C-B844-64C4FEF84283}"/>
              </a:ext>
            </a:extLst>
          </p:cNvPr>
          <p:cNvSpPr/>
          <p:nvPr/>
        </p:nvSpPr>
        <p:spPr>
          <a:xfrm>
            <a:off x="3232726" y="4522105"/>
            <a:ext cx="8713896" cy="1033481"/>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Título 1">
            <a:extLst>
              <a:ext uri="{FF2B5EF4-FFF2-40B4-BE49-F238E27FC236}">
                <a16:creationId xmlns:a16="http://schemas.microsoft.com/office/drawing/2014/main" id="{F932BACA-6A49-4945-B156-CB7A751D4E31}"/>
              </a:ext>
            </a:extLst>
          </p:cNvPr>
          <p:cNvSpPr>
            <a:spLocks noGrp="1"/>
          </p:cNvSpPr>
          <p:nvPr>
            <p:ph type="title"/>
          </p:nvPr>
        </p:nvSpPr>
        <p:spPr>
          <a:xfrm>
            <a:off x="1112808" y="225176"/>
            <a:ext cx="9265746" cy="601033"/>
          </a:xfrm>
        </p:spPr>
        <p:txBody>
          <a:bodyPr anchor="ctr"/>
          <a:lstStyle/>
          <a:p>
            <a:r>
              <a:rPr lang="es-MX" dirty="0"/>
              <a:t>Portafolio de servicios: </a:t>
            </a:r>
            <a:r>
              <a:rPr lang="es-CO" sz="28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Curso PDP</a:t>
            </a:r>
            <a:endParaRPr lang="es-CO" dirty="0">
              <a:solidFill>
                <a:srgbClr val="002060"/>
              </a:solidFill>
            </a:endParaRPr>
          </a:p>
        </p:txBody>
      </p:sp>
      <p:pic>
        <p:nvPicPr>
          <p:cNvPr id="18" name="Imagen 17">
            <a:extLst>
              <a:ext uri="{FF2B5EF4-FFF2-40B4-BE49-F238E27FC236}">
                <a16:creationId xmlns:a16="http://schemas.microsoft.com/office/drawing/2014/main" id="{E58E5B28-9594-4051-91FF-73F225036141}"/>
              </a:ext>
            </a:extLst>
          </p:cNvPr>
          <p:cNvPicPr>
            <a:picLocks noChangeAspect="1"/>
          </p:cNvPicPr>
          <p:nvPr/>
        </p:nvPicPr>
        <p:blipFill>
          <a:blip r:embed="rId2"/>
          <a:stretch>
            <a:fillRect/>
          </a:stretch>
        </p:blipFill>
        <p:spPr>
          <a:xfrm>
            <a:off x="0" y="1023973"/>
            <a:ext cx="3039938" cy="4559908"/>
          </a:xfrm>
          <a:prstGeom prst="rect">
            <a:avLst/>
          </a:prstGeom>
          <a:effectLst>
            <a:outerShdw blurRad="50800" dist="38100" dir="5400000" algn="t" rotWithShape="0">
              <a:prstClr val="black">
                <a:alpha val="40000"/>
              </a:prstClr>
            </a:outerShdw>
          </a:effectLst>
        </p:spPr>
      </p:pic>
      <p:sp>
        <p:nvSpPr>
          <p:cNvPr id="21" name="Rectángulo 20">
            <a:extLst>
              <a:ext uri="{FF2B5EF4-FFF2-40B4-BE49-F238E27FC236}">
                <a16:creationId xmlns:a16="http://schemas.microsoft.com/office/drawing/2014/main" id="{31334D0C-6E53-4290-8CE6-69FEEFD37387}"/>
              </a:ext>
            </a:extLst>
          </p:cNvPr>
          <p:cNvSpPr/>
          <p:nvPr/>
        </p:nvSpPr>
        <p:spPr>
          <a:xfrm>
            <a:off x="0" y="1023974"/>
            <a:ext cx="3039938" cy="4559907"/>
          </a:xfrm>
          <a:prstGeom prst="rect">
            <a:avLst/>
          </a:prstGeom>
          <a:solidFill>
            <a:srgbClr val="0020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78132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2F591E5-37E0-4C2F-AA06-84198D1D9725}"/>
              </a:ext>
            </a:extLst>
          </p:cNvPr>
          <p:cNvSpPr>
            <a:spLocks noGrp="1"/>
          </p:cNvSpPr>
          <p:nvPr>
            <p:ph type="title"/>
          </p:nvPr>
        </p:nvSpPr>
        <p:spPr/>
        <p:txBody>
          <a:bodyPr anchor="ctr"/>
          <a:lstStyle/>
          <a:p>
            <a:r>
              <a:rPr lang="es-MX" dirty="0"/>
              <a:t>Portafolio de servicios: </a:t>
            </a:r>
            <a:r>
              <a:rPr lang="es-CO"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Curso PDP</a:t>
            </a:r>
            <a:endParaRPr lang="es-CO" dirty="0"/>
          </a:p>
        </p:txBody>
      </p:sp>
      <p:sp>
        <p:nvSpPr>
          <p:cNvPr id="10" name="Google Shape;95;p4">
            <a:extLst>
              <a:ext uri="{FF2B5EF4-FFF2-40B4-BE49-F238E27FC236}">
                <a16:creationId xmlns:a16="http://schemas.microsoft.com/office/drawing/2014/main" id="{CDA1FBC9-A451-4EB3-B802-4D7CC944DD02}"/>
              </a:ext>
            </a:extLst>
          </p:cNvPr>
          <p:cNvSpPr txBox="1"/>
          <p:nvPr/>
        </p:nvSpPr>
        <p:spPr>
          <a:xfrm>
            <a:off x="468022" y="1205363"/>
            <a:ext cx="5244000" cy="42960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s-CO" sz="2200" b="0" i="0" u="none" strike="noStrike" cap="none" dirty="0">
                <a:solidFill>
                  <a:srgbClr val="C00000"/>
                </a:solidFill>
                <a:latin typeface="+mj-lt"/>
                <a:ea typeface="Montserrat Black"/>
                <a:cs typeface="Montserrat Black"/>
                <a:sym typeface="Montserrat Black"/>
              </a:rPr>
              <a:t>Módulos de formación</a:t>
            </a:r>
            <a:endParaRPr sz="2200" b="0" i="0" u="none" strike="noStrike" cap="none" dirty="0">
              <a:solidFill>
                <a:srgbClr val="C00000"/>
              </a:solidFill>
              <a:latin typeface="+mj-lt"/>
              <a:ea typeface="Arial"/>
              <a:cs typeface="Arial"/>
              <a:sym typeface="Arial"/>
            </a:endParaRPr>
          </a:p>
        </p:txBody>
      </p:sp>
      <p:graphicFrame>
        <p:nvGraphicFramePr>
          <p:cNvPr id="13" name="Tabla 10">
            <a:extLst>
              <a:ext uri="{FF2B5EF4-FFF2-40B4-BE49-F238E27FC236}">
                <a16:creationId xmlns:a16="http://schemas.microsoft.com/office/drawing/2014/main" id="{7B44C448-C179-4D0E-BCD6-108E39EB9B55}"/>
              </a:ext>
            </a:extLst>
          </p:cNvPr>
          <p:cNvGraphicFramePr>
            <a:graphicFrameLocks noGrp="1"/>
          </p:cNvGraphicFramePr>
          <p:nvPr>
            <p:extLst>
              <p:ext uri="{D42A27DB-BD31-4B8C-83A1-F6EECF244321}">
                <p14:modId xmlns:p14="http://schemas.microsoft.com/office/powerpoint/2010/main" val="1344951813"/>
              </p:ext>
            </p:extLst>
          </p:nvPr>
        </p:nvGraphicFramePr>
        <p:xfrm>
          <a:off x="468022" y="1810471"/>
          <a:ext cx="11525396" cy="4572000"/>
        </p:xfrm>
        <a:graphic>
          <a:graphicData uri="http://schemas.openxmlformats.org/drawingml/2006/table">
            <a:tbl>
              <a:tblPr firstRow="1" bandRow="1">
                <a:tableStyleId>{5C22544A-7EE6-4342-B048-85BDC9FD1C3A}</a:tableStyleId>
              </a:tblPr>
              <a:tblGrid>
                <a:gridCol w="3582123">
                  <a:extLst>
                    <a:ext uri="{9D8B030D-6E8A-4147-A177-3AD203B41FA5}">
                      <a16:colId xmlns:a16="http://schemas.microsoft.com/office/drawing/2014/main" val="643258931"/>
                    </a:ext>
                  </a:extLst>
                </a:gridCol>
                <a:gridCol w="7943273">
                  <a:extLst>
                    <a:ext uri="{9D8B030D-6E8A-4147-A177-3AD203B41FA5}">
                      <a16:colId xmlns:a16="http://schemas.microsoft.com/office/drawing/2014/main" val="2545530541"/>
                    </a:ext>
                  </a:extLst>
                </a:gridCol>
              </a:tblGrid>
              <a:tr h="370840">
                <a:tc>
                  <a:txBody>
                    <a:bodyPr/>
                    <a:lstStyle/>
                    <a:p>
                      <a:r>
                        <a:rPr lang="es-MX" sz="1400" b="0" dirty="0">
                          <a:solidFill>
                            <a:srgbClr val="002060"/>
                          </a:solidFill>
                          <a:latin typeface="+mj-lt"/>
                        </a:rPr>
                        <a:t>Módulo I: </a:t>
                      </a:r>
                    </a:p>
                    <a:p>
                      <a:r>
                        <a:rPr lang="es-MX" sz="1200" b="0" dirty="0">
                          <a:solidFill>
                            <a:schemeClr val="tx1"/>
                          </a:solidFill>
                          <a:latin typeface="+mn-lt"/>
                        </a:rPr>
                        <a:t>Fundamentos y Principios del Tratamiento de Datos - 3 horas</a:t>
                      </a:r>
                    </a:p>
                    <a:p>
                      <a:endParaRPr lang="es-CO" sz="1200" b="0" dirty="0">
                        <a:solidFill>
                          <a:schemeClr val="tx1"/>
                        </a:solidFill>
                        <a:latin typeface="+mn-lt"/>
                      </a:endParaRP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Ámbito y alcance legal de la Ley 1581 de 2012 y relación con otras normas.</a:t>
                      </a:r>
                    </a:p>
                    <a:p>
                      <a:pPr marL="171450" indent="-171450">
                        <a:buFont typeface="Arial" panose="020B0604020202020204" pitchFamily="34" charset="0"/>
                        <a:buChar char="•"/>
                      </a:pPr>
                      <a:r>
                        <a:rPr lang="es-MX" sz="1200" b="0" dirty="0">
                          <a:solidFill>
                            <a:schemeClr val="tx1"/>
                          </a:solidFill>
                          <a:latin typeface="+mn-lt"/>
                        </a:rPr>
                        <a:t>Clasificación de los datos personales</a:t>
                      </a:r>
                    </a:p>
                    <a:p>
                      <a:pPr marL="171450" indent="-171450">
                        <a:buFont typeface="Arial" panose="020B0604020202020204" pitchFamily="34" charset="0"/>
                        <a:buChar char="•"/>
                      </a:pPr>
                      <a:r>
                        <a:rPr lang="es-MX" sz="1200" b="0" dirty="0">
                          <a:solidFill>
                            <a:schemeClr val="tx1"/>
                          </a:solidFill>
                          <a:latin typeface="+mn-lt"/>
                        </a:rPr>
                        <a:t>Roles: responsable, encargado, y terceros.</a:t>
                      </a:r>
                    </a:p>
                    <a:p>
                      <a:pPr marL="171450" indent="-171450">
                        <a:buFont typeface="Arial" panose="020B0604020202020204" pitchFamily="34" charset="0"/>
                        <a:buChar char="•"/>
                      </a:pPr>
                      <a:r>
                        <a:rPr lang="es-MX" sz="1200" b="0" dirty="0">
                          <a:solidFill>
                            <a:schemeClr val="tx1"/>
                          </a:solidFill>
                          <a:latin typeface="+mn-lt"/>
                        </a:rPr>
                        <a:t>Principios del tratamiento de datos</a:t>
                      </a:r>
                    </a:p>
                    <a:p>
                      <a:pPr marL="171450" indent="-171450">
                        <a:buFont typeface="Arial" panose="020B0604020202020204" pitchFamily="34" charset="0"/>
                        <a:buChar char="•"/>
                      </a:pPr>
                      <a:r>
                        <a:rPr lang="es-MX" sz="1200" b="0" dirty="0">
                          <a:solidFill>
                            <a:schemeClr val="tx1"/>
                          </a:solidFill>
                          <a:latin typeface="+mn-lt"/>
                        </a:rPr>
                        <a:t>Actividad clave: Taller de Aplicación de Principios</a:t>
                      </a:r>
                    </a:p>
                  </a:txBody>
                  <a:tcPr>
                    <a:lnL w="12700" cmpd="sng">
                      <a:noFill/>
                    </a:lnL>
                    <a:lnR w="12700" cmpd="sng">
                      <a:noFill/>
                    </a:lnR>
                    <a:lnT w="12700" cmpd="sng">
                      <a:noFill/>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0325724"/>
                  </a:ext>
                </a:extLst>
              </a:tr>
              <a:tr h="370840">
                <a:tc>
                  <a:txBody>
                    <a:bodyPr/>
                    <a:lstStyle/>
                    <a:p>
                      <a:r>
                        <a:rPr lang="es-MX" sz="1400" b="0" kern="1200" dirty="0">
                          <a:solidFill>
                            <a:srgbClr val="002060"/>
                          </a:solidFill>
                          <a:latin typeface="+mj-lt"/>
                          <a:ea typeface="+mn-ea"/>
                          <a:cs typeface="+mn-cs"/>
                        </a:rPr>
                        <a:t>Módulo II: </a:t>
                      </a:r>
                      <a:r>
                        <a:rPr lang="es-MX" sz="1200" b="0" dirty="0">
                          <a:solidFill>
                            <a:schemeClr val="tx1"/>
                          </a:solidFill>
                          <a:latin typeface="+mn-lt"/>
                        </a:rPr>
                        <a:t>Gobierno de Datos y Responsabilidades  - 3 horas</a:t>
                      </a:r>
                    </a:p>
                    <a:p>
                      <a:endParaRPr lang="es-CO" sz="1200" b="0" dirty="0">
                        <a:solidFill>
                          <a:schemeClr val="tx1"/>
                        </a:solidFill>
                        <a:latin typeface="+mn-lt"/>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Modelos de gobernanza: Comité de protección de datos, políticas, manuales y protocolos internos.</a:t>
                      </a:r>
                    </a:p>
                    <a:p>
                      <a:pPr marL="171450" indent="-171450">
                        <a:buFont typeface="Arial" panose="020B0604020202020204" pitchFamily="34" charset="0"/>
                        <a:buChar char="•"/>
                      </a:pPr>
                      <a:r>
                        <a:rPr lang="es-MX" sz="1200" b="0" dirty="0">
                          <a:solidFill>
                            <a:schemeClr val="tx1"/>
                          </a:solidFill>
                          <a:latin typeface="+mn-lt"/>
                        </a:rPr>
                        <a:t>Obligaciones del responsable y encargado</a:t>
                      </a:r>
                    </a:p>
                    <a:p>
                      <a:pPr marL="171450" indent="-171450">
                        <a:buFont typeface="Arial" panose="020B0604020202020204" pitchFamily="34" charset="0"/>
                        <a:buChar char="•"/>
                      </a:pPr>
                      <a:r>
                        <a:rPr lang="es-MX" sz="1200" b="0" dirty="0">
                          <a:solidFill>
                            <a:schemeClr val="tx1"/>
                          </a:solidFill>
                          <a:latin typeface="+mn-lt"/>
                        </a:rPr>
                        <a:t>Medidas de seguridad: Controles técnicos, administrativos y formativos. </a:t>
                      </a:r>
                    </a:p>
                    <a:p>
                      <a:pPr marL="171450" indent="-171450">
                        <a:buFont typeface="Arial" panose="020B0604020202020204" pitchFamily="34" charset="0"/>
                        <a:buChar char="•"/>
                      </a:pPr>
                      <a:r>
                        <a:rPr lang="es-MX" sz="1200" b="0" dirty="0">
                          <a:solidFill>
                            <a:schemeClr val="tx1"/>
                          </a:solidFill>
                          <a:latin typeface="+mn-lt"/>
                        </a:rPr>
                        <a:t>Taller de elaboración de un mini protocolo de gestión</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0815242"/>
                  </a:ext>
                </a:extLst>
              </a:tr>
              <a:tr h="370840">
                <a:tc>
                  <a:txBody>
                    <a:bodyPr/>
                    <a:lstStyle/>
                    <a:p>
                      <a:r>
                        <a:rPr lang="es-MX" sz="1400" b="0" kern="1200" dirty="0">
                          <a:solidFill>
                            <a:srgbClr val="002060"/>
                          </a:solidFill>
                          <a:latin typeface="+mj-lt"/>
                          <a:ea typeface="+mn-ea"/>
                          <a:cs typeface="+mn-cs"/>
                        </a:rPr>
                        <a:t>Módulo III: </a:t>
                      </a:r>
                      <a:r>
                        <a:rPr lang="es-MX" sz="1200" b="0" dirty="0">
                          <a:solidFill>
                            <a:schemeClr val="tx1"/>
                          </a:solidFill>
                          <a:latin typeface="+mn-lt"/>
                        </a:rPr>
                        <a:t>Derechos de los Titulares y Atención de Solicitudes  - 3 horas</a:t>
                      </a:r>
                    </a:p>
                    <a:p>
                      <a:endParaRPr lang="es-CO" sz="1200" b="0" dirty="0">
                        <a:solidFill>
                          <a:schemeClr val="tx1"/>
                        </a:solidFill>
                        <a:latin typeface="+mn-lt"/>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Catálogo de derechos: Acceso, actualización, rectificación, supresión y revocatoria.</a:t>
                      </a:r>
                    </a:p>
                    <a:p>
                      <a:pPr marL="171450" indent="-171450">
                        <a:buFont typeface="Arial" panose="020B0604020202020204" pitchFamily="34" charset="0"/>
                        <a:buChar char="•"/>
                      </a:pPr>
                      <a:r>
                        <a:rPr lang="es-MX" sz="1200" b="0" dirty="0">
                          <a:solidFill>
                            <a:schemeClr val="tx1"/>
                          </a:solidFill>
                          <a:latin typeface="+mn-lt"/>
                        </a:rPr>
                        <a:t>Procedimientos operativos: Canales de contacto, tiempos legales y documentación requerida.</a:t>
                      </a:r>
                    </a:p>
                    <a:p>
                      <a:pPr marL="171450" indent="-171450">
                        <a:buFont typeface="Arial" panose="020B0604020202020204" pitchFamily="34" charset="0"/>
                        <a:buChar char="•"/>
                      </a:pPr>
                      <a:r>
                        <a:rPr lang="es-MX" sz="1200" b="0" dirty="0">
                          <a:solidFill>
                            <a:schemeClr val="tx1"/>
                          </a:solidFill>
                          <a:latin typeface="+mn-lt"/>
                        </a:rPr>
                        <a:t>Buenas prácticas: Registro de solicitudes, Plantillas de respuesta y seguimiento. </a:t>
                      </a:r>
                    </a:p>
                    <a:p>
                      <a:pPr marL="171450" indent="-171450">
                        <a:buFont typeface="Arial" panose="020B0604020202020204" pitchFamily="34" charset="0"/>
                        <a:buChar char="•"/>
                      </a:pPr>
                      <a:r>
                        <a:rPr lang="es-MX" sz="1200" b="0" dirty="0">
                          <a:solidFill>
                            <a:schemeClr val="tx1"/>
                          </a:solidFill>
                          <a:latin typeface="+mn-lt"/>
                        </a:rPr>
                        <a:t>Taller de Atención de Solicitudes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4420831"/>
                  </a:ext>
                </a:extLst>
              </a:tr>
              <a:tr h="370840">
                <a:tc>
                  <a:txBody>
                    <a:bodyPr/>
                    <a:lstStyle/>
                    <a:p>
                      <a:r>
                        <a:rPr lang="es-MX" sz="1400" b="0" kern="1200" dirty="0">
                          <a:solidFill>
                            <a:srgbClr val="002060"/>
                          </a:solidFill>
                          <a:latin typeface="+mj-lt"/>
                          <a:ea typeface="+mn-ea"/>
                          <a:cs typeface="+mn-cs"/>
                        </a:rPr>
                        <a:t>Módulo IV: </a:t>
                      </a:r>
                      <a:r>
                        <a:rPr lang="es-MX" sz="1200" b="0" dirty="0">
                          <a:solidFill>
                            <a:schemeClr val="tx1"/>
                          </a:solidFill>
                          <a:latin typeface="+mn-lt"/>
                        </a:rPr>
                        <a:t>Transferencia, Compartición y Seguridad en Tránsito - 3 horas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Transferencia internacional: Requisitos de cláusulas estándar y decisiones de adecuación.</a:t>
                      </a:r>
                    </a:p>
                    <a:p>
                      <a:pPr marL="171450" indent="-171450">
                        <a:buFont typeface="Arial" panose="020B0604020202020204" pitchFamily="34" charset="0"/>
                        <a:buChar char="•"/>
                      </a:pPr>
                      <a:r>
                        <a:rPr lang="es-MX" sz="1200" b="0" dirty="0">
                          <a:solidFill>
                            <a:schemeClr val="tx1"/>
                          </a:solidFill>
                          <a:latin typeface="+mn-lt"/>
                        </a:rPr>
                        <a:t>Transmisión a terceros y encargados: Contratos, acuerdos de confidencialidad y registros.</a:t>
                      </a:r>
                    </a:p>
                    <a:p>
                      <a:pPr marL="171450" indent="-171450">
                        <a:buFont typeface="Arial" panose="020B0604020202020204" pitchFamily="34" charset="0"/>
                        <a:buChar char="•"/>
                      </a:pPr>
                      <a:r>
                        <a:rPr lang="es-MX" sz="1200" b="0" dirty="0">
                          <a:solidFill>
                            <a:schemeClr val="tx1"/>
                          </a:solidFill>
                          <a:latin typeface="+mn-lt"/>
                        </a:rPr>
                        <a:t>Controles para el tratamiento de datos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5384764"/>
                  </a:ext>
                </a:extLst>
              </a:tr>
              <a:tr h="370840">
                <a:tc>
                  <a:txBody>
                    <a:bodyPr/>
                    <a:lstStyle/>
                    <a:p>
                      <a:r>
                        <a:rPr lang="es-MX" sz="1400" b="0" kern="1200" dirty="0">
                          <a:solidFill>
                            <a:srgbClr val="002060"/>
                          </a:solidFill>
                          <a:latin typeface="+mj-lt"/>
                          <a:ea typeface="+mn-ea"/>
                          <a:cs typeface="+mn-cs"/>
                        </a:rPr>
                        <a:t>Módulo V: </a:t>
                      </a:r>
                      <a:r>
                        <a:rPr lang="es-MX" sz="1200" b="0" dirty="0">
                          <a:solidFill>
                            <a:schemeClr val="tx1"/>
                          </a:solidFill>
                          <a:latin typeface="+mn-lt"/>
                        </a:rPr>
                        <a:t>Cumplimiento, Sanciones y Gestión de Incidentes - 3 horas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Infracciones y sanciones</a:t>
                      </a:r>
                    </a:p>
                    <a:p>
                      <a:pPr marL="171450" indent="-171450">
                        <a:buFont typeface="Arial" panose="020B0604020202020204" pitchFamily="34" charset="0"/>
                        <a:buChar char="•"/>
                      </a:pPr>
                      <a:r>
                        <a:rPr lang="es-MX" sz="1200" b="0" dirty="0">
                          <a:solidFill>
                            <a:schemeClr val="tx1"/>
                          </a:solidFill>
                          <a:latin typeface="+mn-lt"/>
                        </a:rPr>
                        <a:t>Gestión de incidentes: Detección, evaluación y notificación y plan de acción.</a:t>
                      </a:r>
                    </a:p>
                    <a:p>
                      <a:pPr marL="171450" indent="-171450">
                        <a:buFont typeface="Arial" panose="020B0604020202020204" pitchFamily="34" charset="0"/>
                        <a:buChar char="•"/>
                      </a:pPr>
                      <a:r>
                        <a:rPr lang="es-MX" sz="1200" b="0" dirty="0">
                          <a:solidFill>
                            <a:schemeClr val="tx1"/>
                          </a:solidFill>
                          <a:latin typeface="+mn-lt"/>
                        </a:rPr>
                        <a:t>Auditorías y reportes de cumplimiento: Indicadores clave y frecuencia de revisiones.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16887128"/>
                  </a:ext>
                </a:extLst>
              </a:tr>
              <a:tr h="370840">
                <a:tc>
                  <a:txBody>
                    <a:bodyPr/>
                    <a:lstStyle/>
                    <a:p>
                      <a:r>
                        <a:rPr lang="es-MX" sz="1400" b="0" kern="1200" dirty="0">
                          <a:solidFill>
                            <a:srgbClr val="002060"/>
                          </a:solidFill>
                          <a:latin typeface="+mj-lt"/>
                          <a:ea typeface="+mn-ea"/>
                          <a:cs typeface="+mn-cs"/>
                        </a:rPr>
                        <a:t>Módulo VI: </a:t>
                      </a:r>
                      <a:r>
                        <a:rPr lang="es-MX" sz="1200" b="0" dirty="0">
                          <a:solidFill>
                            <a:schemeClr val="tx1"/>
                          </a:solidFill>
                          <a:latin typeface="+mn-lt"/>
                        </a:rPr>
                        <a:t>Ley 2300 de 2023 y Taller de Aplicación Práctica - 3 horas</a:t>
                      </a: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s-MX" sz="1200" b="0" dirty="0">
                          <a:solidFill>
                            <a:schemeClr val="tx1"/>
                          </a:solidFill>
                          <a:latin typeface="+mn-lt"/>
                        </a:rPr>
                        <a:t>Novedades de la Ley 2300 de 2023  y el derecho a la intimidad de los consumidores.</a:t>
                      </a:r>
                    </a:p>
                    <a:p>
                      <a:pPr marL="171450" indent="-171450">
                        <a:buFont typeface="Arial" panose="020B0604020202020204" pitchFamily="34" charset="0"/>
                        <a:buChar char="•"/>
                      </a:pPr>
                      <a:r>
                        <a:rPr lang="es-MX" sz="1200" b="0" dirty="0">
                          <a:solidFill>
                            <a:schemeClr val="tx1"/>
                          </a:solidFill>
                          <a:latin typeface="+mn-lt"/>
                        </a:rPr>
                        <a:t>Integración normativa: Cómo convivir 1581 y 2300 en políticas corporativas.</a:t>
                      </a:r>
                    </a:p>
                    <a:p>
                      <a:pPr marL="171450" indent="-171450">
                        <a:buFont typeface="Arial" panose="020B0604020202020204" pitchFamily="34" charset="0"/>
                        <a:buChar char="•"/>
                      </a:pPr>
                      <a:r>
                        <a:rPr lang="es-MX" sz="1200" b="0" dirty="0">
                          <a:solidFill>
                            <a:schemeClr val="tx1"/>
                          </a:solidFill>
                          <a:latin typeface="+mn-lt"/>
                        </a:rPr>
                        <a:t>Taller práctico final</a:t>
                      </a:r>
                      <a:endParaRPr lang="es-CO" sz="1200" b="0" dirty="0">
                        <a:solidFill>
                          <a:schemeClr val="tx1"/>
                        </a:solidFill>
                        <a:latin typeface="+mn-lt"/>
                      </a:endParaRPr>
                    </a:p>
                  </a:txBody>
                  <a:tcPr>
                    <a:lnL w="12700" cmpd="sng">
                      <a:noFill/>
                    </a:lnL>
                    <a:lnR w="12700" cmpd="sng">
                      <a:noFill/>
                    </a:lnR>
                    <a:lnT w="12700" cap="flat" cmpd="sng" algn="ctr">
                      <a:solidFill>
                        <a:schemeClr val="tx1">
                          <a:lumMod val="50000"/>
                          <a:lumOff val="50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89972760"/>
                  </a:ext>
                </a:extLst>
              </a:tr>
            </a:tbl>
          </a:graphicData>
        </a:graphic>
      </p:graphicFrame>
    </p:spTree>
    <p:extLst>
      <p:ext uri="{BB962C8B-B14F-4D97-AF65-F5344CB8AC3E}">
        <p14:creationId xmlns:p14="http://schemas.microsoft.com/office/powerpoint/2010/main" val="386050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FAE4276-D608-442B-8912-24B770EB68AD}"/>
              </a:ext>
            </a:extLst>
          </p:cNvPr>
          <p:cNvSpPr txBox="1"/>
          <p:nvPr/>
        </p:nvSpPr>
        <p:spPr>
          <a:xfrm>
            <a:off x="3228974" y="1459163"/>
            <a:ext cx="8201025" cy="2031325"/>
          </a:xfrm>
          <a:prstGeom prst="rect">
            <a:avLst/>
          </a:prstGeom>
          <a:noFill/>
        </p:spPr>
        <p:txBody>
          <a:bodyPr wrap="square">
            <a:spAutoFit/>
          </a:bodyPr>
          <a:lstStyle/>
          <a:p>
            <a:pPr algn="just" fontAlgn="base"/>
            <a:r>
              <a:rPr lang="es-MX" sz="1400" b="0" i="0" dirty="0">
                <a:solidFill>
                  <a:srgbClr val="252525"/>
                </a:solidFill>
                <a:effectLst/>
              </a:rPr>
              <a:t>Como parte de un programa integral de protección de datos personales y en atención a lo establecido en la normatividad, la </a:t>
            </a:r>
            <a:r>
              <a:rPr lang="es-MX" sz="1400" b="1" i="0" dirty="0">
                <a:solidFill>
                  <a:srgbClr val="002060"/>
                </a:solidFill>
                <a:effectLst/>
              </a:rPr>
              <a:t>Jornada de capacitación y sensibilización </a:t>
            </a:r>
            <a:r>
              <a:rPr lang="es-MX" sz="1400" b="1" dirty="0">
                <a:solidFill>
                  <a:srgbClr val="002060"/>
                </a:solidFill>
              </a:rPr>
              <a:t>para la Protección de Datos Personales</a:t>
            </a:r>
            <a:r>
              <a:rPr lang="es-MX" sz="1400" dirty="0">
                <a:solidFill>
                  <a:srgbClr val="252525"/>
                </a:solidFill>
              </a:rPr>
              <a:t> de manera </a:t>
            </a:r>
            <a:r>
              <a:rPr lang="es-MX" sz="1400" b="0" i="0" dirty="0">
                <a:solidFill>
                  <a:srgbClr val="252525"/>
                </a:solidFill>
                <a:effectLst/>
              </a:rPr>
              <a:t>virtual o presencial dirigida a los colaboradores de la organización, busca generar una cultura de protección y privacidad de datos a partir del fomento de buenas prácticas en las operaciones cotidianas de los colaboradores en el tratamiento adecuado de los datos, lo que garantizará la sostenibilidad de los procesos en el largo plazo.</a:t>
            </a:r>
          </a:p>
          <a:p>
            <a:pPr algn="just" fontAlgn="base"/>
            <a:endParaRPr lang="es-MX" sz="1400" dirty="0">
              <a:solidFill>
                <a:srgbClr val="252525"/>
              </a:solidFill>
            </a:endParaRPr>
          </a:p>
          <a:p>
            <a:pPr algn="just" fontAlgn="base"/>
            <a:r>
              <a:rPr lang="es-MX" sz="1400" b="1" dirty="0">
                <a:solidFill>
                  <a:srgbClr val="002060"/>
                </a:solidFill>
              </a:rPr>
              <a:t>Entregable: </a:t>
            </a:r>
            <a:r>
              <a:rPr lang="es-MX" sz="1400" dirty="0">
                <a:solidFill>
                  <a:srgbClr val="252525"/>
                </a:solidFill>
              </a:rPr>
              <a:t>Listados de asistencia, evaluación de conocimiento e informe de formación.</a:t>
            </a:r>
          </a:p>
        </p:txBody>
      </p:sp>
      <p:graphicFrame>
        <p:nvGraphicFramePr>
          <p:cNvPr id="3" name="Tabla 9">
            <a:extLst>
              <a:ext uri="{FF2B5EF4-FFF2-40B4-BE49-F238E27FC236}">
                <a16:creationId xmlns:a16="http://schemas.microsoft.com/office/drawing/2014/main" id="{161F91D6-D56D-4AE3-9052-743E7F9DF3DD}"/>
              </a:ext>
            </a:extLst>
          </p:cNvPr>
          <p:cNvGraphicFramePr>
            <a:graphicFrameLocks noGrp="1"/>
          </p:cNvGraphicFramePr>
          <p:nvPr>
            <p:extLst>
              <p:ext uri="{D42A27DB-BD31-4B8C-83A1-F6EECF244321}">
                <p14:modId xmlns:p14="http://schemas.microsoft.com/office/powerpoint/2010/main" val="2902810892"/>
              </p:ext>
            </p:extLst>
          </p:nvPr>
        </p:nvGraphicFramePr>
        <p:xfrm>
          <a:off x="3228974" y="4304219"/>
          <a:ext cx="8648705" cy="731520"/>
        </p:xfrm>
        <a:graphic>
          <a:graphicData uri="http://schemas.openxmlformats.org/drawingml/2006/table">
            <a:tbl>
              <a:tblPr firstRow="1" bandRow="1">
                <a:tableStyleId>{5C22544A-7EE6-4342-B048-85BDC9FD1C3A}</a:tableStyleId>
              </a:tblPr>
              <a:tblGrid>
                <a:gridCol w="1729741">
                  <a:extLst>
                    <a:ext uri="{9D8B030D-6E8A-4147-A177-3AD203B41FA5}">
                      <a16:colId xmlns:a16="http://schemas.microsoft.com/office/drawing/2014/main" val="2733490078"/>
                    </a:ext>
                  </a:extLst>
                </a:gridCol>
                <a:gridCol w="1729741">
                  <a:extLst>
                    <a:ext uri="{9D8B030D-6E8A-4147-A177-3AD203B41FA5}">
                      <a16:colId xmlns:a16="http://schemas.microsoft.com/office/drawing/2014/main" val="3994307572"/>
                    </a:ext>
                  </a:extLst>
                </a:gridCol>
                <a:gridCol w="1729741">
                  <a:extLst>
                    <a:ext uri="{9D8B030D-6E8A-4147-A177-3AD203B41FA5}">
                      <a16:colId xmlns:a16="http://schemas.microsoft.com/office/drawing/2014/main" val="2675326999"/>
                    </a:ext>
                  </a:extLst>
                </a:gridCol>
                <a:gridCol w="1729741">
                  <a:extLst>
                    <a:ext uri="{9D8B030D-6E8A-4147-A177-3AD203B41FA5}">
                      <a16:colId xmlns:a16="http://schemas.microsoft.com/office/drawing/2014/main" val="517845340"/>
                    </a:ext>
                  </a:extLst>
                </a:gridCol>
                <a:gridCol w="1729741">
                  <a:extLst>
                    <a:ext uri="{9D8B030D-6E8A-4147-A177-3AD203B41FA5}">
                      <a16:colId xmlns:a16="http://schemas.microsoft.com/office/drawing/2014/main" val="3159414668"/>
                    </a:ext>
                  </a:extLst>
                </a:gridCol>
              </a:tblGrid>
              <a:tr h="370840">
                <a:tc>
                  <a:txBody>
                    <a:bodyPr/>
                    <a:lstStyle/>
                    <a:p>
                      <a:pPr algn="ctr"/>
                      <a:r>
                        <a:rPr lang="es-MX" sz="1400" dirty="0">
                          <a:solidFill>
                            <a:schemeClr val="tx1"/>
                          </a:solidFill>
                        </a:rPr>
                        <a:t>Duración</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latin typeface="+mn-lt"/>
                        </a:rPr>
                        <a:t>2 horas</a:t>
                      </a:r>
                      <a:endParaRPr lang="es-CO" sz="1400" b="0" dirty="0">
                        <a:solidFill>
                          <a:schemeClr val="tx1"/>
                        </a:solidFill>
                        <a:latin typeface="+mn-lt"/>
                      </a:endParaRPr>
                    </a:p>
                  </a:txBody>
                  <a:tcPr>
                    <a:lnR w="12700" cap="flat" cmpd="sng" algn="ctr">
                      <a:solidFill>
                        <a:schemeClr val="tx1"/>
                      </a:solidFill>
                      <a:prstDash val="solid"/>
                      <a:round/>
                      <a:headEnd type="none" w="med" len="med"/>
                      <a:tailEnd type="none" w="med" len="med"/>
                    </a:ln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1" dirty="0">
                          <a:solidFill>
                            <a:schemeClr val="tx1"/>
                          </a:solidFill>
                        </a:rPr>
                        <a:t>Módulos</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Tema general</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dirty="0">
                          <a:solidFill>
                            <a:schemeClr val="tx1"/>
                          </a:solidFill>
                        </a:rPr>
                        <a:t>Modalidad</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Presencial o </a:t>
                      </a:r>
                    </a:p>
                    <a:p>
                      <a:pPr marL="0" marR="0" lvl="0" indent="0" algn="ctr" defTabSz="914400" rtl="0" eaLnBrk="1" fontAlgn="auto" latinLnBrk="0" hangingPunct="1">
                        <a:lnSpc>
                          <a:spcPct val="100000"/>
                        </a:lnSpc>
                        <a:spcBef>
                          <a:spcPts val="0"/>
                        </a:spcBef>
                        <a:spcAft>
                          <a:spcPts val="0"/>
                        </a:spcAft>
                        <a:buClrTx/>
                        <a:buSzTx/>
                        <a:buFontTx/>
                        <a:buNone/>
                        <a:tabLst/>
                        <a:defRPr/>
                      </a:pPr>
                      <a:r>
                        <a:rPr lang="es-MX" sz="1400" b="0" dirty="0">
                          <a:solidFill>
                            <a:schemeClr val="tx1"/>
                          </a:solidFill>
                        </a:rPr>
                        <a:t>Virtual</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dirty="0">
                          <a:solidFill>
                            <a:schemeClr val="tx1"/>
                          </a:solidFill>
                        </a:rPr>
                        <a:t>Participantes</a:t>
                      </a:r>
                    </a:p>
                    <a:p>
                      <a:pPr algn="ctr"/>
                      <a:r>
                        <a:rPr lang="es-MX" sz="1400" b="0" dirty="0">
                          <a:solidFill>
                            <a:schemeClr val="tx1"/>
                          </a:solidFill>
                        </a:rPr>
                        <a:t>Sin límite</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r>
                        <a:rPr lang="es-MX" sz="1400" b="1" dirty="0">
                          <a:solidFill>
                            <a:schemeClr val="tx1"/>
                          </a:solidFill>
                        </a:rPr>
                        <a:t>Inversión</a:t>
                      </a:r>
                    </a:p>
                    <a:p>
                      <a:pPr algn="ctr"/>
                      <a:r>
                        <a:rPr lang="es-MX" sz="1400" b="0" dirty="0">
                          <a:solidFill>
                            <a:schemeClr val="tx1"/>
                          </a:solidFill>
                        </a:rPr>
                        <a:t>0,5 SMLV</a:t>
                      </a:r>
                      <a:endParaRPr lang="es-CO" sz="1400" b="0" dirty="0">
                        <a:solidFill>
                          <a:schemeClr val="tx1"/>
                        </a:solidFill>
                      </a:endParaRPr>
                    </a:p>
                  </a:txBody>
                  <a:tcP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3430790161"/>
                  </a:ext>
                </a:extLst>
              </a:tr>
            </a:tbl>
          </a:graphicData>
        </a:graphic>
      </p:graphicFrame>
      <p:sp>
        <p:nvSpPr>
          <p:cNvPr id="11" name="CuadroTexto 10">
            <a:extLst>
              <a:ext uri="{FF2B5EF4-FFF2-40B4-BE49-F238E27FC236}">
                <a16:creationId xmlns:a16="http://schemas.microsoft.com/office/drawing/2014/main" id="{0E3A9106-87EA-45B1-B7AB-823ADDED6AF6}"/>
              </a:ext>
            </a:extLst>
          </p:cNvPr>
          <p:cNvSpPr txBox="1"/>
          <p:nvPr/>
        </p:nvSpPr>
        <p:spPr>
          <a:xfrm>
            <a:off x="786666" y="6371214"/>
            <a:ext cx="11159957" cy="261610"/>
          </a:xfrm>
          <a:prstGeom prst="rect">
            <a:avLst/>
          </a:prstGeom>
          <a:noFill/>
        </p:spPr>
        <p:txBody>
          <a:bodyPr wrap="square">
            <a:spAutoFit/>
          </a:bodyPr>
          <a:lstStyle/>
          <a:p>
            <a:pPr algn="ctr"/>
            <a:r>
              <a:rPr lang="es-CO" sz="1050" dirty="0"/>
              <a:t>*Políticas de Gastos: La inversión señalada NO considera gastos de desplazamiento fuera de Bogotá (v.gr. tiquetes, hospedaje, viáticos, etc.)</a:t>
            </a:r>
          </a:p>
        </p:txBody>
      </p:sp>
      <p:sp>
        <p:nvSpPr>
          <p:cNvPr id="7" name="Rectángulo: esquinas redondeadas 6">
            <a:extLst>
              <a:ext uri="{FF2B5EF4-FFF2-40B4-BE49-F238E27FC236}">
                <a16:creationId xmlns:a16="http://schemas.microsoft.com/office/drawing/2014/main" id="{E9C8D026-6E28-467E-B72A-C6EA81567BAD}"/>
              </a:ext>
            </a:extLst>
          </p:cNvPr>
          <p:cNvSpPr/>
          <p:nvPr/>
        </p:nvSpPr>
        <p:spPr>
          <a:xfrm>
            <a:off x="3228972" y="4115376"/>
            <a:ext cx="8648705" cy="1033481"/>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Título 3">
            <a:extLst>
              <a:ext uri="{FF2B5EF4-FFF2-40B4-BE49-F238E27FC236}">
                <a16:creationId xmlns:a16="http://schemas.microsoft.com/office/drawing/2014/main" id="{1671E5A2-4F70-4D79-9264-B7A50F198289}"/>
              </a:ext>
            </a:extLst>
          </p:cNvPr>
          <p:cNvSpPr>
            <a:spLocks noGrp="1"/>
          </p:cNvSpPr>
          <p:nvPr>
            <p:ph type="title"/>
          </p:nvPr>
        </p:nvSpPr>
        <p:spPr>
          <a:xfrm>
            <a:off x="1112808" y="225176"/>
            <a:ext cx="9265746" cy="601033"/>
          </a:xfrm>
        </p:spPr>
        <p:txBody>
          <a:bodyPr anchor="ctr">
            <a:normAutofit/>
          </a:bodyPr>
          <a:lstStyle/>
          <a:p>
            <a:r>
              <a:rPr lang="es-MX" dirty="0"/>
              <a:t>Portafolio de servicios: </a:t>
            </a:r>
            <a:r>
              <a:rPr lang="es-CO"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Jornada PDP</a:t>
            </a:r>
            <a:endParaRPr lang="es-CO" dirty="0"/>
          </a:p>
        </p:txBody>
      </p:sp>
      <p:pic>
        <p:nvPicPr>
          <p:cNvPr id="16" name="Imagen 15">
            <a:extLst>
              <a:ext uri="{FF2B5EF4-FFF2-40B4-BE49-F238E27FC236}">
                <a16:creationId xmlns:a16="http://schemas.microsoft.com/office/drawing/2014/main" id="{D77BBC6D-C954-4431-80F9-56E077455B68}"/>
              </a:ext>
            </a:extLst>
          </p:cNvPr>
          <p:cNvPicPr>
            <a:picLocks noChangeAspect="1"/>
          </p:cNvPicPr>
          <p:nvPr/>
        </p:nvPicPr>
        <p:blipFill>
          <a:blip r:embed="rId2"/>
          <a:stretch>
            <a:fillRect/>
          </a:stretch>
        </p:blipFill>
        <p:spPr>
          <a:xfrm>
            <a:off x="0" y="1028700"/>
            <a:ext cx="3039938" cy="4559907"/>
          </a:xfrm>
          <a:prstGeom prst="rect">
            <a:avLst/>
          </a:prstGeom>
          <a:effectLst>
            <a:outerShdw blurRad="50800" dist="38100" dir="5400000" algn="t" rotWithShape="0">
              <a:prstClr val="black">
                <a:alpha val="40000"/>
              </a:prstClr>
            </a:outerShdw>
          </a:effectLst>
        </p:spPr>
      </p:pic>
      <p:sp>
        <p:nvSpPr>
          <p:cNvPr id="19" name="Rectángulo 18">
            <a:extLst>
              <a:ext uri="{FF2B5EF4-FFF2-40B4-BE49-F238E27FC236}">
                <a16:creationId xmlns:a16="http://schemas.microsoft.com/office/drawing/2014/main" id="{342B3F33-315B-43A2-B586-6D10EA6926DD}"/>
              </a:ext>
            </a:extLst>
          </p:cNvPr>
          <p:cNvSpPr/>
          <p:nvPr/>
        </p:nvSpPr>
        <p:spPr>
          <a:xfrm>
            <a:off x="0" y="1023974"/>
            <a:ext cx="3039938" cy="4559907"/>
          </a:xfrm>
          <a:prstGeom prst="rect">
            <a:avLst/>
          </a:prstGeom>
          <a:solidFill>
            <a:srgbClr val="0020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048807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95;p4">
            <a:extLst>
              <a:ext uri="{FF2B5EF4-FFF2-40B4-BE49-F238E27FC236}">
                <a16:creationId xmlns:a16="http://schemas.microsoft.com/office/drawing/2014/main" id="{B78F46B2-5882-43DC-ABDE-C8BC206C464D}"/>
              </a:ext>
            </a:extLst>
          </p:cNvPr>
          <p:cNvSpPr txBox="1"/>
          <p:nvPr/>
        </p:nvSpPr>
        <p:spPr>
          <a:xfrm>
            <a:off x="4133271" y="1034370"/>
            <a:ext cx="5244000" cy="429600"/>
          </a:xfrm>
          <a:prstGeom prst="rect">
            <a:avLst/>
          </a:prstGeom>
          <a:noFill/>
          <a:ln>
            <a:noFill/>
          </a:ln>
        </p:spPr>
        <p:txBody>
          <a:bodyPr spcFirstLastPara="1" wrap="square" lIns="68550" tIns="68550" rIns="68550" bIns="68550" anchor="t" anchorCtr="0">
            <a:noAutofit/>
          </a:bodyPr>
          <a:lstStyle/>
          <a:p>
            <a:pPr marL="0" marR="0" lvl="0" indent="0" algn="l" rtl="0">
              <a:lnSpc>
                <a:spcPct val="100000"/>
              </a:lnSpc>
              <a:spcBef>
                <a:spcPts val="0"/>
              </a:spcBef>
              <a:spcAft>
                <a:spcPts val="0"/>
              </a:spcAft>
              <a:buClr>
                <a:srgbClr val="000000"/>
              </a:buClr>
              <a:buSzPts val="2200"/>
              <a:buFont typeface="Arial"/>
              <a:buNone/>
            </a:pPr>
            <a:r>
              <a:rPr lang="es-CO" sz="2200" b="0" i="0" u="none" strike="noStrike" cap="none" dirty="0">
                <a:solidFill>
                  <a:srgbClr val="C00000"/>
                </a:solidFill>
                <a:latin typeface="+mj-lt"/>
                <a:ea typeface="Montserrat Black"/>
                <a:cs typeface="Montserrat Black"/>
                <a:sym typeface="Montserrat Black"/>
              </a:rPr>
              <a:t>Propuesta Metodológica</a:t>
            </a:r>
            <a:endParaRPr sz="2200" b="0" i="0" u="none" strike="noStrike" cap="none" dirty="0">
              <a:solidFill>
                <a:srgbClr val="C00000"/>
              </a:solidFill>
              <a:latin typeface="+mj-lt"/>
              <a:ea typeface="Arial"/>
              <a:cs typeface="Arial"/>
              <a:sym typeface="Arial"/>
            </a:endParaRPr>
          </a:p>
        </p:txBody>
      </p:sp>
      <p:sp>
        <p:nvSpPr>
          <p:cNvPr id="11" name="CuadroTexto 10">
            <a:extLst>
              <a:ext uri="{FF2B5EF4-FFF2-40B4-BE49-F238E27FC236}">
                <a16:creationId xmlns:a16="http://schemas.microsoft.com/office/drawing/2014/main" id="{848AF261-F7F8-4C57-8512-94BBBA537A5A}"/>
              </a:ext>
            </a:extLst>
          </p:cNvPr>
          <p:cNvSpPr txBox="1"/>
          <p:nvPr/>
        </p:nvSpPr>
        <p:spPr>
          <a:xfrm>
            <a:off x="4133271" y="1658071"/>
            <a:ext cx="7689273" cy="3735959"/>
          </a:xfrm>
          <a:prstGeom prst="rect">
            <a:avLst/>
          </a:prstGeom>
          <a:noFill/>
        </p:spPr>
        <p:txBody>
          <a:bodyPr wrap="square">
            <a:spAutoFit/>
          </a:bodyPr>
          <a:lstStyle/>
          <a:p>
            <a:pPr marL="0" marR="0" lvl="0" indent="0" algn="just" rtl="0">
              <a:lnSpc>
                <a:spcPct val="110000"/>
              </a:lnSpc>
              <a:spcBef>
                <a:spcPts val="0"/>
              </a:spcBef>
              <a:spcAft>
                <a:spcPts val="0"/>
              </a:spcAft>
              <a:buClr>
                <a:srgbClr val="000000"/>
              </a:buClr>
              <a:buSzPts val="1200"/>
              <a:buFont typeface="Arial"/>
              <a:buNone/>
            </a:pPr>
            <a:r>
              <a:rPr lang="es-MX" sz="1200" b="0" u="none" strike="noStrike" cap="none" dirty="0">
                <a:ea typeface="Montserrat Light"/>
                <a:cs typeface="Montserrat Light"/>
                <a:sym typeface="Montserrat Light"/>
              </a:rPr>
              <a:t>Nuestra propuesta se fundamenta en el modelo constructivista, incentivamos la relación dinámica </a:t>
            </a:r>
            <a:r>
              <a:rPr lang="es-MX" sz="1200" b="1" u="none" strike="noStrike" cap="none" dirty="0">
                <a:ea typeface="Montserrat Light"/>
                <a:cs typeface="Montserrat Light"/>
                <a:sym typeface="Montserrat Light"/>
              </a:rPr>
              <a:t>facilitador – participante</a:t>
            </a:r>
            <a:r>
              <a:rPr lang="es-MX" sz="1200" b="0" u="none" strike="noStrike" cap="none" dirty="0">
                <a:ea typeface="Montserrat Light"/>
                <a:cs typeface="Montserrat Light"/>
                <a:sym typeface="Montserrat Light"/>
              </a:rPr>
              <a:t>, de manera que se alcance el aprendizaje a través de acciones reales y auténticas.</a:t>
            </a:r>
            <a:endParaRPr lang="es-MX" sz="1200" b="0" u="none" strike="noStrike" cap="none" dirty="0">
              <a:ea typeface="Arial"/>
              <a:cs typeface="Arial"/>
              <a:sym typeface="Arial"/>
            </a:endParaRPr>
          </a:p>
          <a:p>
            <a:pPr marL="0" marR="0" lvl="0" indent="0" algn="just" rtl="0">
              <a:lnSpc>
                <a:spcPct val="110000"/>
              </a:lnSpc>
              <a:spcBef>
                <a:spcPts val="0"/>
              </a:spcBef>
              <a:spcAft>
                <a:spcPts val="0"/>
              </a:spcAft>
              <a:buClr>
                <a:srgbClr val="000000"/>
              </a:buClr>
              <a:buSzPts val="1200"/>
              <a:buFont typeface="Arial"/>
              <a:buNone/>
            </a:pPr>
            <a:endParaRPr lang="es-MX" sz="1200" b="0" u="none" strike="noStrike" cap="none" dirty="0">
              <a:ea typeface="Montserrat Light"/>
              <a:cs typeface="Montserrat Light"/>
              <a:sym typeface="Montserrat Light"/>
            </a:endParaRPr>
          </a:p>
          <a:p>
            <a:pPr marL="0" marR="0" lvl="0" indent="0" algn="just" rtl="0">
              <a:lnSpc>
                <a:spcPct val="110000"/>
              </a:lnSpc>
              <a:spcBef>
                <a:spcPts val="0"/>
              </a:spcBef>
              <a:spcAft>
                <a:spcPts val="0"/>
              </a:spcAft>
              <a:buClr>
                <a:srgbClr val="000000"/>
              </a:buClr>
              <a:buSzPts val="1200"/>
              <a:buFont typeface="Arial"/>
              <a:buNone/>
            </a:pPr>
            <a:r>
              <a:rPr lang="es-MX" sz="1200" u="none" strike="noStrike" cap="none" dirty="0">
                <a:ea typeface="Montserrat Light"/>
                <a:cs typeface="Montserrat Light"/>
                <a:sym typeface="Montserrat Light"/>
              </a:rPr>
              <a:t>Los espacios de formación como el curso o la jornada de sensibilización en Protección de Datos Personales, </a:t>
            </a:r>
            <a:r>
              <a:rPr lang="es-MX" sz="1200" b="0" u="none" strike="noStrike" cap="none" dirty="0">
                <a:ea typeface="Montserrat Light"/>
                <a:cs typeface="Montserrat Light"/>
                <a:sym typeface="Montserrat Light"/>
              </a:rPr>
              <a:t>a través de los encuentros, el docente facilitará la reflexión y la introspección, condiciones necesarias para la adopción de cambios en el comportamiento de las personas. </a:t>
            </a:r>
            <a:endParaRPr lang="es-MX" sz="1200" b="0" u="none" strike="noStrike" cap="none" dirty="0">
              <a:ea typeface="Arial"/>
              <a:cs typeface="Arial"/>
              <a:sym typeface="Arial"/>
            </a:endParaRPr>
          </a:p>
          <a:p>
            <a:pPr marL="0" marR="0" lvl="0" indent="0" algn="just" rtl="0">
              <a:lnSpc>
                <a:spcPct val="110000"/>
              </a:lnSpc>
              <a:spcBef>
                <a:spcPts val="0"/>
              </a:spcBef>
              <a:spcAft>
                <a:spcPts val="0"/>
              </a:spcAft>
              <a:buClr>
                <a:srgbClr val="000000"/>
              </a:buClr>
              <a:buSzPts val="1200"/>
              <a:buFont typeface="Arial"/>
              <a:buNone/>
            </a:pPr>
            <a:endParaRPr lang="es-MX" sz="1200" b="0" u="none" strike="noStrike" cap="none" dirty="0">
              <a:ea typeface="Montserrat Light"/>
              <a:cs typeface="Montserrat Light"/>
              <a:sym typeface="Montserrat Light"/>
            </a:endParaRPr>
          </a:p>
          <a:p>
            <a:pPr marL="0" marR="0" lvl="0" indent="0" algn="just" rtl="0">
              <a:lnSpc>
                <a:spcPct val="110000"/>
              </a:lnSpc>
              <a:spcBef>
                <a:spcPts val="0"/>
              </a:spcBef>
              <a:spcAft>
                <a:spcPts val="0"/>
              </a:spcAft>
              <a:buClr>
                <a:srgbClr val="000000"/>
              </a:buClr>
              <a:buSzPts val="1200"/>
              <a:buFont typeface="Arial"/>
              <a:buNone/>
            </a:pPr>
            <a:r>
              <a:rPr lang="es-MX" sz="1200" b="0" u="none" strike="noStrike" cap="none" dirty="0">
                <a:ea typeface="Montserrat Light"/>
                <a:cs typeface="Montserrat Light"/>
                <a:sym typeface="Montserrat Light"/>
              </a:rPr>
              <a:t>El participante es un sujeto activo, el experto crea un ambiente de aprendizaje motivador. Acompaña el proceso como facilitador en el resultado de habilidades y destrezas propias de las competencias requeridas por la organización.</a:t>
            </a:r>
          </a:p>
          <a:p>
            <a:pPr marL="0" marR="0" lvl="0" indent="0" algn="just" rtl="0">
              <a:lnSpc>
                <a:spcPct val="110000"/>
              </a:lnSpc>
              <a:spcBef>
                <a:spcPts val="0"/>
              </a:spcBef>
              <a:spcAft>
                <a:spcPts val="0"/>
              </a:spcAft>
              <a:buClr>
                <a:srgbClr val="000000"/>
              </a:buClr>
              <a:buSzPts val="1200"/>
              <a:buFont typeface="Arial"/>
              <a:buNone/>
            </a:pPr>
            <a:endParaRPr lang="es-MX" sz="1200" dirty="0">
              <a:ea typeface="Arial"/>
              <a:cs typeface="Arial"/>
              <a:sym typeface="Montserrat Light"/>
            </a:endParaRPr>
          </a:p>
          <a:p>
            <a:pPr marL="0" marR="0" lvl="0" indent="0" algn="just" rtl="0">
              <a:lnSpc>
                <a:spcPct val="110000"/>
              </a:lnSpc>
              <a:spcBef>
                <a:spcPts val="0"/>
              </a:spcBef>
              <a:spcAft>
                <a:spcPts val="0"/>
              </a:spcAft>
              <a:buClr>
                <a:srgbClr val="000000"/>
              </a:buClr>
              <a:buSzPts val="1200"/>
              <a:buFont typeface="Arial"/>
              <a:buNone/>
            </a:pPr>
            <a:r>
              <a:rPr lang="es-MX" sz="1200" b="0" u="none" strike="noStrike" cap="none" dirty="0">
                <a:ea typeface="Arial"/>
                <a:cs typeface="Arial"/>
                <a:sym typeface="Arial"/>
              </a:rPr>
              <a:t>El experto a cargo de la capacitación cuenta con formación profesional y conocimiento de la normatividad y la protección de datos. Además, cuenta con experiencia en la implementación de programas de privacidad y en el liderazgo de equipos, lo que le permite acompañar de forma coherente las necesidades de los participantes y brindar un apoyo integral al proceso formativo de </a:t>
            </a:r>
            <a:r>
              <a:rPr lang="es-MX" sz="1200" b="1" u="none" strike="noStrike" cap="none" dirty="0">
                <a:ea typeface="Arial"/>
                <a:cs typeface="Arial"/>
                <a:sym typeface="Arial"/>
              </a:rPr>
              <a:t>AUTOMAS LTDA</a:t>
            </a:r>
            <a:r>
              <a:rPr lang="es-MX" sz="1200" b="0" u="none" strike="noStrike" cap="none" dirty="0">
                <a:ea typeface="Arial"/>
                <a:cs typeface="Arial"/>
                <a:sym typeface="Arial"/>
              </a:rPr>
              <a:t>.</a:t>
            </a:r>
          </a:p>
          <a:p>
            <a:pPr marL="0" marR="0" lvl="0" indent="0" algn="just" rtl="0">
              <a:lnSpc>
                <a:spcPct val="110000"/>
              </a:lnSpc>
              <a:spcBef>
                <a:spcPts val="0"/>
              </a:spcBef>
              <a:spcAft>
                <a:spcPts val="0"/>
              </a:spcAft>
              <a:buClr>
                <a:srgbClr val="000000"/>
              </a:buClr>
              <a:buSzPts val="1200"/>
              <a:buFont typeface="Arial"/>
              <a:buNone/>
            </a:pPr>
            <a:endParaRPr lang="es-MX" sz="1200" b="0" u="none" strike="noStrike" cap="none" dirty="0">
              <a:ea typeface="Arial"/>
              <a:cs typeface="Arial"/>
              <a:sym typeface="Arial"/>
            </a:endParaRPr>
          </a:p>
        </p:txBody>
      </p:sp>
      <p:pic>
        <p:nvPicPr>
          <p:cNvPr id="13" name="Imagen 12">
            <a:extLst>
              <a:ext uri="{FF2B5EF4-FFF2-40B4-BE49-F238E27FC236}">
                <a16:creationId xmlns:a16="http://schemas.microsoft.com/office/drawing/2014/main" id="{22F23A78-F1D9-4038-B588-7B44921303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028700"/>
            <a:ext cx="3039938" cy="4559908"/>
          </a:xfrm>
          <a:prstGeom prst="rect">
            <a:avLst/>
          </a:prstGeom>
          <a:effectLst>
            <a:outerShdw blurRad="50800" dist="38100" dir="5400000" algn="t" rotWithShape="0">
              <a:prstClr val="black">
                <a:alpha val="40000"/>
              </a:prstClr>
            </a:outerShdw>
          </a:effectLst>
        </p:spPr>
      </p:pic>
      <p:sp>
        <p:nvSpPr>
          <p:cNvPr id="14" name="Título 3">
            <a:extLst>
              <a:ext uri="{FF2B5EF4-FFF2-40B4-BE49-F238E27FC236}">
                <a16:creationId xmlns:a16="http://schemas.microsoft.com/office/drawing/2014/main" id="{BE18ACE5-3747-4142-BD99-67EB98AEF480}"/>
              </a:ext>
            </a:extLst>
          </p:cNvPr>
          <p:cNvSpPr>
            <a:spLocks noGrp="1"/>
          </p:cNvSpPr>
          <p:nvPr>
            <p:ph type="title"/>
          </p:nvPr>
        </p:nvSpPr>
        <p:spPr>
          <a:xfrm>
            <a:off x="1112808" y="225176"/>
            <a:ext cx="9265746" cy="601033"/>
          </a:xfrm>
        </p:spPr>
        <p:txBody>
          <a:bodyPr anchor="ctr">
            <a:normAutofit/>
          </a:bodyPr>
          <a:lstStyle/>
          <a:p>
            <a:r>
              <a:rPr lang="es-MX" dirty="0"/>
              <a:t>Portafolio de servicios: </a:t>
            </a:r>
            <a:r>
              <a:rPr lang="es-MX" dirty="0">
                <a:solidFill>
                  <a:srgbClr val="002060"/>
                </a:solidFill>
              </a:rPr>
              <a:t>Curso y </a:t>
            </a:r>
            <a:r>
              <a:rPr lang="es-CO"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Jornada PDP</a:t>
            </a:r>
            <a:endParaRPr lang="es-CO" dirty="0"/>
          </a:p>
        </p:txBody>
      </p:sp>
      <p:sp>
        <p:nvSpPr>
          <p:cNvPr id="15" name="Rectángulo 14">
            <a:extLst>
              <a:ext uri="{FF2B5EF4-FFF2-40B4-BE49-F238E27FC236}">
                <a16:creationId xmlns:a16="http://schemas.microsoft.com/office/drawing/2014/main" id="{68DB2550-E74E-4847-9559-A0AFF5D48A0E}"/>
              </a:ext>
            </a:extLst>
          </p:cNvPr>
          <p:cNvSpPr/>
          <p:nvPr/>
        </p:nvSpPr>
        <p:spPr>
          <a:xfrm>
            <a:off x="0" y="1023974"/>
            <a:ext cx="3039938" cy="4559907"/>
          </a:xfrm>
          <a:prstGeom prst="rect">
            <a:avLst/>
          </a:prstGeom>
          <a:solidFill>
            <a:srgbClr val="0020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170446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B0D8C-7014-4388-A24C-B6AD78C78FDF}"/>
              </a:ext>
            </a:extLst>
          </p:cNvPr>
          <p:cNvSpPr>
            <a:spLocks noGrp="1"/>
          </p:cNvSpPr>
          <p:nvPr>
            <p:ph type="title"/>
          </p:nvPr>
        </p:nvSpPr>
        <p:spPr/>
        <p:txBody>
          <a:bodyPr anchor="ctr"/>
          <a:lstStyle/>
          <a:p>
            <a:r>
              <a:rPr lang="es-CO"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Supuestos y Limitaciones</a:t>
            </a:r>
            <a:endParaRPr lang="es-CO" dirty="0"/>
          </a:p>
        </p:txBody>
      </p:sp>
      <p:pic>
        <p:nvPicPr>
          <p:cNvPr id="3" name="Imagen 2">
            <a:extLst>
              <a:ext uri="{FF2B5EF4-FFF2-40B4-BE49-F238E27FC236}">
                <a16:creationId xmlns:a16="http://schemas.microsoft.com/office/drawing/2014/main" id="{DA1CB85C-D694-47D6-8C8E-540FB205D4C3}"/>
              </a:ext>
            </a:extLst>
          </p:cNvPr>
          <p:cNvPicPr>
            <a:picLocks noChangeAspect="1"/>
          </p:cNvPicPr>
          <p:nvPr/>
        </p:nvPicPr>
        <p:blipFill>
          <a:blip r:embed="rId2"/>
          <a:stretch>
            <a:fillRect/>
          </a:stretch>
        </p:blipFill>
        <p:spPr>
          <a:xfrm>
            <a:off x="8513147" y="413094"/>
            <a:ext cx="3297665" cy="4941455"/>
          </a:xfrm>
          <a:prstGeom prst="rect">
            <a:avLst/>
          </a:prstGeom>
          <a:effectLst>
            <a:outerShdw blurRad="50800" dist="38100" dir="5400000" algn="t" rotWithShape="0">
              <a:prstClr val="black">
                <a:alpha val="40000"/>
              </a:prstClr>
            </a:outerShdw>
          </a:effectLst>
        </p:spPr>
      </p:pic>
      <p:sp>
        <p:nvSpPr>
          <p:cNvPr id="4" name="CuadroTexto 3">
            <a:extLst>
              <a:ext uri="{FF2B5EF4-FFF2-40B4-BE49-F238E27FC236}">
                <a16:creationId xmlns:a16="http://schemas.microsoft.com/office/drawing/2014/main" id="{F4BD506A-0FE6-4B1C-A158-E66648C68AE0}"/>
              </a:ext>
            </a:extLst>
          </p:cNvPr>
          <p:cNvSpPr txBox="1"/>
          <p:nvPr/>
        </p:nvSpPr>
        <p:spPr>
          <a:xfrm>
            <a:off x="593147" y="966483"/>
            <a:ext cx="7128453" cy="5093702"/>
          </a:xfrm>
          <a:prstGeom prst="rect">
            <a:avLst/>
          </a:prstGeom>
          <a:noFill/>
        </p:spPr>
        <p:txBody>
          <a:bodyPr wrap="square">
            <a:spAutoFit/>
          </a:bodyPr>
          <a:lstStyle/>
          <a:p>
            <a:pPr algn="just"/>
            <a:r>
              <a:rPr lang="es-CO" sz="1300" b="1" dirty="0"/>
              <a:t>📝 </a:t>
            </a:r>
            <a:r>
              <a:rPr lang="es-MX" sz="1300" b="1" dirty="0"/>
              <a:t>Se considera fuera del alcance de nuestra propuesta de servicios:</a:t>
            </a:r>
          </a:p>
          <a:p>
            <a:pPr algn="just"/>
            <a:endParaRPr lang="es-MX" sz="1300" dirty="0"/>
          </a:p>
          <a:p>
            <a:pPr marL="285750" indent="-285750" algn="just">
              <a:buFont typeface="Arial" panose="020B0604020202020204" pitchFamily="34" charset="0"/>
              <a:buChar char="•"/>
            </a:pPr>
            <a:r>
              <a:rPr lang="es-MX" sz="1300" dirty="0"/>
              <a:t>Manejo de relaciones con terceros para el desarrollo del proyecto. </a:t>
            </a:r>
          </a:p>
          <a:p>
            <a:pPr marL="285750" indent="-285750" algn="just">
              <a:buFont typeface="Arial" panose="020B0604020202020204" pitchFamily="34" charset="0"/>
              <a:buChar char="•"/>
            </a:pPr>
            <a:r>
              <a:rPr lang="es-MX" sz="1300" dirty="0"/>
              <a:t>Será responsabilidad de la Entidad suministrar la información requerida para su normal desarrollo.</a:t>
            </a:r>
          </a:p>
          <a:p>
            <a:pPr marL="285750" indent="-285750" algn="just">
              <a:buFont typeface="Arial" panose="020B0604020202020204" pitchFamily="34" charset="0"/>
              <a:buChar char="•"/>
            </a:pPr>
            <a:r>
              <a:rPr lang="es-MX" sz="1300" dirty="0"/>
              <a:t>Revisión del cumplimiento normativo de circulares emitidas por los entes de control, diferentes al marco estipulado en el alcance.</a:t>
            </a:r>
          </a:p>
          <a:p>
            <a:pPr marL="285750" indent="-285750" algn="just">
              <a:buFont typeface="Arial" panose="020B0604020202020204" pitchFamily="34" charset="0"/>
              <a:buChar char="•"/>
            </a:pPr>
            <a:r>
              <a:rPr lang="es-MX" sz="1300" dirty="0"/>
              <a:t>Generación de informes adicionales o diferentes a los indicados en el capítulo de entregables.</a:t>
            </a:r>
          </a:p>
          <a:p>
            <a:pPr marL="285750" indent="-285750" algn="just">
              <a:buFont typeface="Arial" panose="020B0604020202020204" pitchFamily="34" charset="0"/>
              <a:buChar char="•"/>
            </a:pPr>
            <a:r>
              <a:rPr lang="es-MX" sz="1300" dirty="0"/>
              <a:t>Generación de certificaciones a terceras partes sobre el estado del sistema de seguridad de la Entidad.</a:t>
            </a:r>
          </a:p>
          <a:p>
            <a:pPr marL="285750" indent="-285750" algn="just">
              <a:buFont typeface="Arial" panose="020B0604020202020204" pitchFamily="34" charset="0"/>
              <a:buChar char="•"/>
            </a:pPr>
            <a:r>
              <a:rPr lang="es-MX" sz="1300" dirty="0"/>
              <a:t>Evaluación de la configuración de los recursos de tecnología de información y dispositivos de comunicación y seguridad, o realización de configuraciones técnicas sobre los recursos de TI de la Entidad.</a:t>
            </a:r>
          </a:p>
          <a:p>
            <a:pPr marL="285750" indent="-285750" algn="just">
              <a:buFont typeface="Arial" panose="020B0604020202020204" pitchFamily="34" charset="0"/>
              <a:buChar char="•"/>
            </a:pPr>
            <a:r>
              <a:rPr lang="es-MX" sz="1300" dirty="0"/>
              <a:t>Cualquier actividad distinta de las indicadas en el alcance, que implique inversión de tiempos y recursos no incluidos inicialmente en la propuesta.</a:t>
            </a:r>
          </a:p>
          <a:p>
            <a:pPr marL="285750" indent="-285750" algn="just">
              <a:buFont typeface="Arial" panose="020B0604020202020204" pitchFamily="34" charset="0"/>
              <a:buChar char="•"/>
            </a:pPr>
            <a:endParaRPr lang="es-MX" sz="1300" dirty="0"/>
          </a:p>
          <a:p>
            <a:pPr algn="just"/>
            <a:r>
              <a:rPr lang="es-CO" sz="1300" b="1" dirty="0"/>
              <a:t>✅ Supuestos:</a:t>
            </a:r>
          </a:p>
          <a:p>
            <a:pPr algn="just"/>
            <a:endParaRPr lang="es-CO" sz="1300" dirty="0"/>
          </a:p>
          <a:p>
            <a:pPr marL="285750" indent="-285750" algn="just">
              <a:buFont typeface="Arial" panose="020B0604020202020204" pitchFamily="34" charset="0"/>
              <a:buChar char="•"/>
            </a:pPr>
            <a:r>
              <a:rPr lang="es-MX" sz="1300" dirty="0"/>
              <a:t>La Gerencia de proyecto de parte de la Entidad tendrá el nivel apropiado para aprobar los entregables y/o obtener de la alta gerencia, de manera oportuna, las aprobaciones y definiciones necesarias relacionadas con el proyecto.</a:t>
            </a:r>
          </a:p>
          <a:p>
            <a:pPr marL="285750" indent="-285750" algn="just">
              <a:buFont typeface="Arial" panose="020B0604020202020204" pitchFamily="34" charset="0"/>
              <a:buChar char="•"/>
            </a:pPr>
            <a:r>
              <a:rPr lang="es-MX" sz="1300" dirty="0"/>
              <a:t>La Gerencia de proyecto de la Entidad se asegurará de entregar de manera oportuna y precisa todos los requerimientos de información que surjan del proyecto.</a:t>
            </a:r>
          </a:p>
        </p:txBody>
      </p:sp>
      <p:sp>
        <p:nvSpPr>
          <p:cNvPr id="5" name="Rectángulo 4">
            <a:extLst>
              <a:ext uri="{FF2B5EF4-FFF2-40B4-BE49-F238E27FC236}">
                <a16:creationId xmlns:a16="http://schemas.microsoft.com/office/drawing/2014/main" id="{739C70F0-6693-4555-B471-CAEE8B40434D}"/>
              </a:ext>
            </a:extLst>
          </p:cNvPr>
          <p:cNvSpPr/>
          <p:nvPr/>
        </p:nvSpPr>
        <p:spPr>
          <a:xfrm>
            <a:off x="8513146" y="413094"/>
            <a:ext cx="3297665" cy="4941455"/>
          </a:xfrm>
          <a:prstGeom prst="rect">
            <a:avLst/>
          </a:prstGeom>
          <a:solidFill>
            <a:srgbClr val="00206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344286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8;p2">
            <a:extLst>
              <a:ext uri="{FF2B5EF4-FFF2-40B4-BE49-F238E27FC236}">
                <a16:creationId xmlns:a16="http://schemas.microsoft.com/office/drawing/2014/main" id="{68E103E5-407A-42C2-B076-91DFFFA929EB}"/>
              </a:ext>
            </a:extLst>
          </p:cNvPr>
          <p:cNvSpPr txBox="1">
            <a:spLocks/>
          </p:cNvSpPr>
          <p:nvPr/>
        </p:nvSpPr>
        <p:spPr>
          <a:xfrm>
            <a:off x="2697677" y="416185"/>
            <a:ext cx="6825673"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161244"/>
              </a:buClr>
              <a:buSzPts val="3600"/>
            </a:pPr>
            <a:r>
              <a:rPr lang="es-CO" sz="32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¿Quienes </a:t>
            </a:r>
            <a:r>
              <a:rPr lang="es-CO" sz="32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Somos?</a:t>
            </a:r>
          </a:p>
        </p:txBody>
      </p:sp>
      <p:sp>
        <p:nvSpPr>
          <p:cNvPr id="4" name="CuadroTexto 3">
            <a:extLst>
              <a:ext uri="{FF2B5EF4-FFF2-40B4-BE49-F238E27FC236}">
                <a16:creationId xmlns:a16="http://schemas.microsoft.com/office/drawing/2014/main" id="{A2FC7537-BB85-4073-A77F-89315EB95764}"/>
              </a:ext>
            </a:extLst>
          </p:cNvPr>
          <p:cNvSpPr txBox="1"/>
          <p:nvPr/>
        </p:nvSpPr>
        <p:spPr>
          <a:xfrm>
            <a:off x="1110568" y="1261837"/>
            <a:ext cx="9999891" cy="3139321"/>
          </a:xfrm>
          <a:prstGeom prst="rect">
            <a:avLst/>
          </a:prstGeom>
          <a:noFill/>
        </p:spPr>
        <p:txBody>
          <a:bodyPr wrap="square" rtlCol="0">
            <a:spAutoFit/>
          </a:bodyPr>
          <a:lstStyle/>
          <a:p>
            <a:pPr algn="just"/>
            <a:r>
              <a:rPr lang="es-CO" sz="1800" dirty="0">
                <a:effectLst/>
                <a:ea typeface="Calibri" panose="020F0502020204030204" pitchFamily="34" charset="0"/>
                <a:cs typeface="Segoe UI" panose="020B0502040204020203" pitchFamily="34" charset="0"/>
              </a:rPr>
              <a:t>Somos una empresa cuyos valores se basan en la integridad, la confidencialidad, el compromiso y la Innovación.</a:t>
            </a:r>
          </a:p>
          <a:p>
            <a:pPr algn="just"/>
            <a:endParaRPr lang="es-CO" sz="1800" dirty="0">
              <a:effectLst/>
              <a:ea typeface="Calibri" panose="020F0502020204030204" pitchFamily="34" charset="0"/>
              <a:cs typeface="Times New Roman" panose="02020603050405020304" pitchFamily="18" charset="0"/>
            </a:endParaRPr>
          </a:p>
          <a:p>
            <a:pPr algn="just"/>
            <a:r>
              <a:rPr lang="es-MX" b="1" dirty="0">
                <a:solidFill>
                  <a:srgbClr val="002060"/>
                </a:solidFill>
              </a:rPr>
              <a:t>AFI International </a:t>
            </a:r>
            <a:r>
              <a:rPr lang="es-MX" b="1" dirty="0" err="1">
                <a:solidFill>
                  <a:srgbClr val="002060"/>
                </a:solidFill>
              </a:rPr>
              <a:t>Group</a:t>
            </a:r>
            <a:r>
              <a:rPr lang="es-MX" b="1" dirty="0">
                <a:solidFill>
                  <a:srgbClr val="002060"/>
                </a:solidFill>
              </a:rPr>
              <a:t> </a:t>
            </a:r>
            <a:r>
              <a:rPr lang="es-MX" dirty="0"/>
              <a:t>es líder en la implementación de sistemas de gestión de riesgos, cumplimiento normativo y ética empresarial en Colombia. Contamos con amplia experiencia en el diseño e implementación de programas SAGRILAFT, SARLAFT, PTEE y Datos Personales.</a:t>
            </a:r>
          </a:p>
          <a:p>
            <a:pPr algn="just"/>
            <a:endParaRPr lang="es-MX" dirty="0"/>
          </a:p>
          <a:p>
            <a:pPr algn="just"/>
            <a:r>
              <a:rPr lang="es-MX" dirty="0"/>
              <a:t>Nuestro equipo multidisciplinario de expertos en Contaduría, Derecho, Ciencias de la administración e ingenierías; acompañan a las organizaciones en todo el proceso, desde el diagnóstico inicial hasta la entrega de evidencias y la auditoría final. </a:t>
            </a:r>
            <a:endParaRPr lang="es-CO" dirty="0"/>
          </a:p>
        </p:txBody>
      </p:sp>
      <p:sp>
        <p:nvSpPr>
          <p:cNvPr id="5" name="Rectángulo: esquinas redondeadas 4">
            <a:extLst>
              <a:ext uri="{FF2B5EF4-FFF2-40B4-BE49-F238E27FC236}">
                <a16:creationId xmlns:a16="http://schemas.microsoft.com/office/drawing/2014/main" id="{2A0D1DF5-383D-421F-92C0-D25B499988F5}"/>
              </a:ext>
            </a:extLst>
          </p:cNvPr>
          <p:cNvSpPr/>
          <p:nvPr/>
        </p:nvSpPr>
        <p:spPr>
          <a:xfrm rot="1418001">
            <a:off x="11852729" y="-1092255"/>
            <a:ext cx="347720" cy="944607"/>
          </a:xfrm>
          <a:prstGeom prst="roundRect">
            <a:avLst>
              <a:gd name="adj" fmla="val 50000"/>
            </a:avLst>
          </a:prstGeom>
          <a:solidFill>
            <a:srgbClr val="C0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6" name="Rectángulo: esquinas redondeadas 5">
            <a:extLst>
              <a:ext uri="{FF2B5EF4-FFF2-40B4-BE49-F238E27FC236}">
                <a16:creationId xmlns:a16="http://schemas.microsoft.com/office/drawing/2014/main" id="{7857F62B-50CF-4789-8F64-9BE57BC89416}"/>
              </a:ext>
            </a:extLst>
          </p:cNvPr>
          <p:cNvSpPr/>
          <p:nvPr/>
        </p:nvSpPr>
        <p:spPr>
          <a:xfrm rot="1418001">
            <a:off x="12246317" y="-764008"/>
            <a:ext cx="343989" cy="821687"/>
          </a:xfrm>
          <a:prstGeom prst="roundRect">
            <a:avLst>
              <a:gd name="adj" fmla="val 50000"/>
            </a:avLst>
          </a:prstGeom>
          <a:solidFill>
            <a:srgbClr val="B80552">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7" name="Rectángulo: esquinas redondeadas 6">
            <a:extLst>
              <a:ext uri="{FF2B5EF4-FFF2-40B4-BE49-F238E27FC236}">
                <a16:creationId xmlns:a16="http://schemas.microsoft.com/office/drawing/2014/main" id="{C490D1B7-4945-482C-8F69-D18509633314}"/>
              </a:ext>
            </a:extLst>
          </p:cNvPr>
          <p:cNvSpPr/>
          <p:nvPr/>
        </p:nvSpPr>
        <p:spPr>
          <a:xfrm rot="1418001">
            <a:off x="10931069" y="-1394559"/>
            <a:ext cx="347720" cy="1013663"/>
          </a:xfrm>
          <a:prstGeom prst="roundRect">
            <a:avLst>
              <a:gd name="adj" fmla="val 50000"/>
            </a:avLst>
          </a:prstGeom>
          <a:solidFill>
            <a:schemeClr val="accent2">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8" name="Rectángulo: esquinas redondeadas 7">
            <a:extLst>
              <a:ext uri="{FF2B5EF4-FFF2-40B4-BE49-F238E27FC236}">
                <a16:creationId xmlns:a16="http://schemas.microsoft.com/office/drawing/2014/main" id="{CA4D946B-A4B2-423A-82B0-0E6816B936C0}"/>
              </a:ext>
            </a:extLst>
          </p:cNvPr>
          <p:cNvSpPr/>
          <p:nvPr/>
        </p:nvSpPr>
        <p:spPr>
          <a:xfrm rot="1418001">
            <a:off x="11400015" y="-1257745"/>
            <a:ext cx="347720" cy="982477"/>
          </a:xfrm>
          <a:prstGeom prst="roundRect">
            <a:avLst>
              <a:gd name="adj" fmla="val 50000"/>
            </a:avLst>
          </a:prstGeom>
          <a:solidFill>
            <a:srgbClr val="FF000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9" name="Rectángulo: esquinas redondeadas 8">
            <a:extLst>
              <a:ext uri="{FF2B5EF4-FFF2-40B4-BE49-F238E27FC236}">
                <a16:creationId xmlns:a16="http://schemas.microsoft.com/office/drawing/2014/main" id="{0D722C78-C13A-491A-8523-056618F1BE8B}"/>
              </a:ext>
            </a:extLst>
          </p:cNvPr>
          <p:cNvSpPr/>
          <p:nvPr/>
        </p:nvSpPr>
        <p:spPr>
          <a:xfrm rot="1418001">
            <a:off x="9860856" y="-909058"/>
            <a:ext cx="349359" cy="631465"/>
          </a:xfrm>
          <a:prstGeom prst="roundRect">
            <a:avLst>
              <a:gd name="adj" fmla="val 50000"/>
            </a:avLst>
          </a:prstGeom>
          <a:solidFill>
            <a:srgbClr val="92D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0" name="Rectángulo: esquinas redondeadas 9">
            <a:extLst>
              <a:ext uri="{FF2B5EF4-FFF2-40B4-BE49-F238E27FC236}">
                <a16:creationId xmlns:a16="http://schemas.microsoft.com/office/drawing/2014/main" id="{CF4ED520-78F5-4A71-91F5-D6A266401B19}"/>
              </a:ext>
            </a:extLst>
          </p:cNvPr>
          <p:cNvSpPr/>
          <p:nvPr/>
        </p:nvSpPr>
        <p:spPr>
          <a:xfrm rot="1418001">
            <a:off x="10467317" y="-1480428"/>
            <a:ext cx="347720" cy="943108"/>
          </a:xfrm>
          <a:prstGeom prst="roundRect">
            <a:avLst>
              <a:gd name="adj" fmla="val 50000"/>
            </a:avLst>
          </a:prstGeom>
          <a:solidFill>
            <a:schemeClr val="accent4">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1" name="Rectángulo: esquinas redondeadas 10">
            <a:extLst>
              <a:ext uri="{FF2B5EF4-FFF2-40B4-BE49-F238E27FC236}">
                <a16:creationId xmlns:a16="http://schemas.microsoft.com/office/drawing/2014/main" id="{06E70617-32C0-43CF-AA3A-D42D6CBAC6B9}"/>
              </a:ext>
            </a:extLst>
          </p:cNvPr>
          <p:cNvSpPr/>
          <p:nvPr/>
        </p:nvSpPr>
        <p:spPr>
          <a:xfrm rot="1418001">
            <a:off x="8797316" y="-657832"/>
            <a:ext cx="324000" cy="611561"/>
          </a:xfrm>
          <a:prstGeom prst="roundRect">
            <a:avLst>
              <a:gd name="adj" fmla="val 50000"/>
            </a:avLst>
          </a:prstGeom>
          <a:solidFill>
            <a:srgbClr val="00B05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2" name="Rectángulo: esquinas redondeadas 11">
            <a:extLst>
              <a:ext uri="{FF2B5EF4-FFF2-40B4-BE49-F238E27FC236}">
                <a16:creationId xmlns:a16="http://schemas.microsoft.com/office/drawing/2014/main" id="{048A7AD2-4F95-42F3-9F68-CAB150D7A167}"/>
              </a:ext>
            </a:extLst>
          </p:cNvPr>
          <p:cNvSpPr/>
          <p:nvPr/>
        </p:nvSpPr>
        <p:spPr>
          <a:xfrm rot="1418001">
            <a:off x="9295054" y="-645061"/>
            <a:ext cx="322053" cy="497907"/>
          </a:xfrm>
          <a:prstGeom prst="roundRect">
            <a:avLst>
              <a:gd name="adj" fmla="val 50000"/>
            </a:avLst>
          </a:prstGeom>
          <a:solidFill>
            <a:schemeClr val="accent6">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3" name="Rectángulo: esquinas redondeadas 12">
            <a:extLst>
              <a:ext uri="{FF2B5EF4-FFF2-40B4-BE49-F238E27FC236}">
                <a16:creationId xmlns:a16="http://schemas.microsoft.com/office/drawing/2014/main" id="{4C61EF56-A0FE-45AB-AD33-4DE3A394BAA5}"/>
              </a:ext>
            </a:extLst>
          </p:cNvPr>
          <p:cNvSpPr/>
          <p:nvPr/>
        </p:nvSpPr>
        <p:spPr>
          <a:xfrm rot="1418001">
            <a:off x="7762149" y="-385012"/>
            <a:ext cx="324000" cy="244979"/>
          </a:xfrm>
          <a:prstGeom prst="roundRect">
            <a:avLst>
              <a:gd name="adj" fmla="val 50000"/>
            </a:avLst>
          </a:prstGeom>
          <a:solidFill>
            <a:srgbClr val="00206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
        <p:nvSpPr>
          <p:cNvPr id="14" name="Rectángulo: esquinas redondeadas 13">
            <a:extLst>
              <a:ext uri="{FF2B5EF4-FFF2-40B4-BE49-F238E27FC236}">
                <a16:creationId xmlns:a16="http://schemas.microsoft.com/office/drawing/2014/main" id="{C8211091-4A1E-43CC-B5E7-A7EF8A5E9E60}"/>
              </a:ext>
            </a:extLst>
          </p:cNvPr>
          <p:cNvSpPr/>
          <p:nvPr/>
        </p:nvSpPr>
        <p:spPr>
          <a:xfrm rot="1418001">
            <a:off x="8242888" y="-539095"/>
            <a:ext cx="349200" cy="516774"/>
          </a:xfrm>
          <a:prstGeom prst="roundRect">
            <a:avLst>
              <a:gd name="adj" fmla="val 50000"/>
            </a:avLst>
          </a:prstGeom>
          <a:solidFill>
            <a:srgbClr val="00B0F0">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41013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564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ABE1BD38-3DBC-44CB-B1F8-0D6A009B6EDF}"/>
              </a:ext>
            </a:extLst>
          </p:cNvPr>
          <p:cNvSpPr/>
          <p:nvPr/>
        </p:nvSpPr>
        <p:spPr>
          <a:xfrm>
            <a:off x="9105224" y="2143149"/>
            <a:ext cx="838128" cy="895089"/>
          </a:xfrm>
          <a:custGeom>
            <a:avLst/>
            <a:gdLst/>
            <a:ahLst/>
            <a:cxnLst/>
            <a:rect l="l" t="t" r="r" b="b"/>
            <a:pathLst>
              <a:path w="1057781" h="1129670">
                <a:moveTo>
                  <a:pt x="0" y="0"/>
                </a:moveTo>
                <a:lnTo>
                  <a:pt x="1057782" y="0"/>
                </a:lnTo>
                <a:lnTo>
                  <a:pt x="1057782" y="1129670"/>
                </a:lnTo>
                <a:lnTo>
                  <a:pt x="0" y="1129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a:extLst>
              <a:ext uri="{FF2B5EF4-FFF2-40B4-BE49-F238E27FC236}">
                <a16:creationId xmlns:a16="http://schemas.microsoft.com/office/drawing/2014/main" id="{15DE883E-0189-4BF6-BC63-B178188AB626}"/>
              </a:ext>
            </a:extLst>
          </p:cNvPr>
          <p:cNvSpPr/>
          <p:nvPr/>
        </p:nvSpPr>
        <p:spPr>
          <a:xfrm>
            <a:off x="6418049" y="2010371"/>
            <a:ext cx="639581" cy="895089"/>
          </a:xfrm>
          <a:custGeom>
            <a:avLst/>
            <a:gdLst/>
            <a:ahLst/>
            <a:cxnLst/>
            <a:rect l="l" t="t" r="r" b="b"/>
            <a:pathLst>
              <a:path w="807200" h="1129670">
                <a:moveTo>
                  <a:pt x="0" y="0"/>
                </a:moveTo>
                <a:lnTo>
                  <a:pt x="807200" y="0"/>
                </a:lnTo>
                <a:lnTo>
                  <a:pt x="807200" y="1129670"/>
                </a:lnTo>
                <a:lnTo>
                  <a:pt x="0" y="11296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a:extLst>
              <a:ext uri="{FF2B5EF4-FFF2-40B4-BE49-F238E27FC236}">
                <a16:creationId xmlns:a16="http://schemas.microsoft.com/office/drawing/2014/main" id="{053480D0-F215-4C69-BD8F-25D04080AEA0}"/>
              </a:ext>
            </a:extLst>
          </p:cNvPr>
          <p:cNvSpPr/>
          <p:nvPr/>
        </p:nvSpPr>
        <p:spPr>
          <a:xfrm>
            <a:off x="4877013" y="2090476"/>
            <a:ext cx="895089" cy="799070"/>
          </a:xfrm>
          <a:custGeom>
            <a:avLst/>
            <a:gdLst/>
            <a:ahLst/>
            <a:cxnLst/>
            <a:rect l="l" t="t" r="r" b="b"/>
            <a:pathLst>
              <a:path w="1129670" h="1008487">
                <a:moveTo>
                  <a:pt x="0" y="0"/>
                </a:moveTo>
                <a:lnTo>
                  <a:pt x="1129670" y="0"/>
                </a:lnTo>
                <a:lnTo>
                  <a:pt x="1129670" y="1008486"/>
                </a:lnTo>
                <a:lnTo>
                  <a:pt x="0" y="100848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a:extLst>
              <a:ext uri="{FF2B5EF4-FFF2-40B4-BE49-F238E27FC236}">
                <a16:creationId xmlns:a16="http://schemas.microsoft.com/office/drawing/2014/main" id="{711B4B45-374F-4F63-A2B7-3925BE3DB035}"/>
              </a:ext>
            </a:extLst>
          </p:cNvPr>
          <p:cNvSpPr/>
          <p:nvPr/>
        </p:nvSpPr>
        <p:spPr>
          <a:xfrm>
            <a:off x="3304903" y="2131162"/>
            <a:ext cx="895089" cy="677013"/>
          </a:xfrm>
          <a:custGeom>
            <a:avLst/>
            <a:gdLst/>
            <a:ahLst/>
            <a:cxnLst/>
            <a:rect l="l" t="t" r="r" b="b"/>
            <a:pathLst>
              <a:path w="1129670" h="854441">
                <a:moveTo>
                  <a:pt x="0" y="0"/>
                </a:moveTo>
                <a:lnTo>
                  <a:pt x="1129670" y="0"/>
                </a:lnTo>
                <a:lnTo>
                  <a:pt x="1129670" y="854441"/>
                </a:lnTo>
                <a:lnTo>
                  <a:pt x="0" y="85444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a:extLst>
              <a:ext uri="{FF2B5EF4-FFF2-40B4-BE49-F238E27FC236}">
                <a16:creationId xmlns:a16="http://schemas.microsoft.com/office/drawing/2014/main" id="{A6466235-00AE-441B-9F17-FC25DE5BF4DA}"/>
              </a:ext>
            </a:extLst>
          </p:cNvPr>
          <p:cNvSpPr/>
          <p:nvPr/>
        </p:nvSpPr>
        <p:spPr>
          <a:xfrm>
            <a:off x="1723281" y="2041517"/>
            <a:ext cx="895089" cy="677013"/>
          </a:xfrm>
          <a:custGeom>
            <a:avLst/>
            <a:gdLst/>
            <a:ahLst/>
            <a:cxnLst/>
            <a:rect l="l" t="t" r="r" b="b"/>
            <a:pathLst>
              <a:path w="1129670" h="854441">
                <a:moveTo>
                  <a:pt x="0" y="0"/>
                </a:moveTo>
                <a:lnTo>
                  <a:pt x="1129670" y="0"/>
                </a:lnTo>
                <a:lnTo>
                  <a:pt x="1129670" y="854441"/>
                </a:lnTo>
                <a:lnTo>
                  <a:pt x="0" y="85444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a:extLst>
              <a:ext uri="{FF2B5EF4-FFF2-40B4-BE49-F238E27FC236}">
                <a16:creationId xmlns:a16="http://schemas.microsoft.com/office/drawing/2014/main" id="{506F6994-291D-4641-B730-659D740D791E}"/>
              </a:ext>
            </a:extLst>
          </p:cNvPr>
          <p:cNvSpPr/>
          <p:nvPr/>
        </p:nvSpPr>
        <p:spPr>
          <a:xfrm>
            <a:off x="1723281" y="575814"/>
            <a:ext cx="944783" cy="767851"/>
          </a:xfrm>
          <a:custGeom>
            <a:avLst/>
            <a:gdLst/>
            <a:ahLst/>
            <a:cxnLst/>
            <a:rect l="l" t="t" r="r" b="b"/>
            <a:pathLst>
              <a:path w="1192388" h="969086">
                <a:moveTo>
                  <a:pt x="0" y="0"/>
                </a:moveTo>
                <a:lnTo>
                  <a:pt x="1192388" y="0"/>
                </a:lnTo>
                <a:lnTo>
                  <a:pt x="1192388" y="969085"/>
                </a:lnTo>
                <a:lnTo>
                  <a:pt x="0" y="9690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a:extLst>
              <a:ext uri="{FF2B5EF4-FFF2-40B4-BE49-F238E27FC236}">
                <a16:creationId xmlns:a16="http://schemas.microsoft.com/office/drawing/2014/main" id="{23C11950-3C81-4B81-ABFE-D763F34D7AD4}"/>
              </a:ext>
            </a:extLst>
          </p:cNvPr>
          <p:cNvSpPr/>
          <p:nvPr/>
        </p:nvSpPr>
        <p:spPr>
          <a:xfrm>
            <a:off x="7837700" y="575814"/>
            <a:ext cx="565152" cy="944783"/>
          </a:xfrm>
          <a:custGeom>
            <a:avLst/>
            <a:gdLst/>
            <a:ahLst/>
            <a:cxnLst/>
            <a:rect l="l" t="t" r="r" b="b"/>
            <a:pathLst>
              <a:path w="713265" h="1192388">
                <a:moveTo>
                  <a:pt x="0" y="0"/>
                </a:moveTo>
                <a:lnTo>
                  <a:pt x="713265" y="0"/>
                </a:lnTo>
                <a:lnTo>
                  <a:pt x="713265" y="1192387"/>
                </a:lnTo>
                <a:lnTo>
                  <a:pt x="0" y="1192387"/>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Freeform 9">
            <a:extLst>
              <a:ext uri="{FF2B5EF4-FFF2-40B4-BE49-F238E27FC236}">
                <a16:creationId xmlns:a16="http://schemas.microsoft.com/office/drawing/2014/main" id="{D250527F-385A-45B6-91AB-61D3994C1284}"/>
              </a:ext>
            </a:extLst>
          </p:cNvPr>
          <p:cNvSpPr/>
          <p:nvPr/>
        </p:nvSpPr>
        <p:spPr>
          <a:xfrm>
            <a:off x="6265448" y="575814"/>
            <a:ext cx="944783" cy="872635"/>
          </a:xfrm>
          <a:custGeom>
            <a:avLst/>
            <a:gdLst/>
            <a:ahLst/>
            <a:cxnLst/>
            <a:rect l="l" t="t" r="r" b="b"/>
            <a:pathLst>
              <a:path w="1192388" h="1101332">
                <a:moveTo>
                  <a:pt x="0" y="0"/>
                </a:moveTo>
                <a:lnTo>
                  <a:pt x="1192388" y="0"/>
                </a:lnTo>
                <a:lnTo>
                  <a:pt x="1192388" y="1101333"/>
                </a:lnTo>
                <a:lnTo>
                  <a:pt x="0" y="110133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0" name="Freeform 10">
            <a:extLst>
              <a:ext uri="{FF2B5EF4-FFF2-40B4-BE49-F238E27FC236}">
                <a16:creationId xmlns:a16="http://schemas.microsoft.com/office/drawing/2014/main" id="{D6CC185F-51A9-4181-8536-274C0D2654C7}"/>
              </a:ext>
            </a:extLst>
          </p:cNvPr>
          <p:cNvSpPr/>
          <p:nvPr/>
        </p:nvSpPr>
        <p:spPr>
          <a:xfrm>
            <a:off x="4953515" y="575814"/>
            <a:ext cx="742084" cy="944783"/>
          </a:xfrm>
          <a:custGeom>
            <a:avLst/>
            <a:gdLst/>
            <a:ahLst/>
            <a:cxnLst/>
            <a:rect l="l" t="t" r="r" b="b"/>
            <a:pathLst>
              <a:path w="936566" h="1192388">
                <a:moveTo>
                  <a:pt x="0" y="0"/>
                </a:moveTo>
                <a:lnTo>
                  <a:pt x="936566" y="0"/>
                </a:lnTo>
                <a:lnTo>
                  <a:pt x="936566" y="1192387"/>
                </a:lnTo>
                <a:lnTo>
                  <a:pt x="0" y="119238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1" name="Freeform 11">
            <a:extLst>
              <a:ext uri="{FF2B5EF4-FFF2-40B4-BE49-F238E27FC236}">
                <a16:creationId xmlns:a16="http://schemas.microsoft.com/office/drawing/2014/main" id="{23FC8394-8535-4879-A5D1-8E44685DD5D9}"/>
              </a:ext>
            </a:extLst>
          </p:cNvPr>
          <p:cNvSpPr/>
          <p:nvPr/>
        </p:nvSpPr>
        <p:spPr>
          <a:xfrm>
            <a:off x="3304903" y="575814"/>
            <a:ext cx="944783" cy="944783"/>
          </a:xfrm>
          <a:custGeom>
            <a:avLst/>
            <a:gdLst/>
            <a:ahLst/>
            <a:cxnLst/>
            <a:rect l="l" t="t" r="r" b="b"/>
            <a:pathLst>
              <a:path w="1192388" h="1192388">
                <a:moveTo>
                  <a:pt x="0" y="0"/>
                </a:moveTo>
                <a:lnTo>
                  <a:pt x="1192387" y="0"/>
                </a:lnTo>
                <a:lnTo>
                  <a:pt x="1192387" y="1192387"/>
                </a:lnTo>
                <a:lnTo>
                  <a:pt x="0" y="119238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2" name="Freeform 12">
            <a:extLst>
              <a:ext uri="{FF2B5EF4-FFF2-40B4-BE49-F238E27FC236}">
                <a16:creationId xmlns:a16="http://schemas.microsoft.com/office/drawing/2014/main" id="{E18C5C8F-D36E-4380-901B-74998E8AD798}"/>
              </a:ext>
            </a:extLst>
          </p:cNvPr>
          <p:cNvSpPr/>
          <p:nvPr/>
        </p:nvSpPr>
        <p:spPr>
          <a:xfrm>
            <a:off x="9073369" y="575814"/>
            <a:ext cx="901838" cy="944783"/>
          </a:xfrm>
          <a:custGeom>
            <a:avLst/>
            <a:gdLst/>
            <a:ahLst/>
            <a:cxnLst/>
            <a:rect l="l" t="t" r="r" b="b"/>
            <a:pathLst>
              <a:path w="1138188" h="1192388">
                <a:moveTo>
                  <a:pt x="0" y="0"/>
                </a:moveTo>
                <a:lnTo>
                  <a:pt x="1138188" y="0"/>
                </a:lnTo>
                <a:lnTo>
                  <a:pt x="1138188" y="1192388"/>
                </a:lnTo>
                <a:lnTo>
                  <a:pt x="0" y="1192388"/>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3" name="Freeform 13">
            <a:extLst>
              <a:ext uri="{FF2B5EF4-FFF2-40B4-BE49-F238E27FC236}">
                <a16:creationId xmlns:a16="http://schemas.microsoft.com/office/drawing/2014/main" id="{111438A8-CC41-4F4E-9DBE-8814EE9AC278}"/>
              </a:ext>
            </a:extLst>
          </p:cNvPr>
          <p:cNvSpPr/>
          <p:nvPr/>
        </p:nvSpPr>
        <p:spPr>
          <a:xfrm>
            <a:off x="3304903" y="3418740"/>
            <a:ext cx="944783" cy="944783"/>
          </a:xfrm>
          <a:custGeom>
            <a:avLst/>
            <a:gdLst/>
            <a:ahLst/>
            <a:cxnLst/>
            <a:rect l="l" t="t" r="r" b="b"/>
            <a:pathLst>
              <a:path w="1192388" h="1192388">
                <a:moveTo>
                  <a:pt x="0" y="0"/>
                </a:moveTo>
                <a:lnTo>
                  <a:pt x="1192388" y="0"/>
                </a:lnTo>
                <a:lnTo>
                  <a:pt x="1192388" y="1192387"/>
                </a:lnTo>
                <a:lnTo>
                  <a:pt x="0" y="119238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4" name="Freeform 14">
            <a:extLst>
              <a:ext uri="{FF2B5EF4-FFF2-40B4-BE49-F238E27FC236}">
                <a16:creationId xmlns:a16="http://schemas.microsoft.com/office/drawing/2014/main" id="{59001443-6351-40BC-ACE0-0043B6000D5E}"/>
              </a:ext>
            </a:extLst>
          </p:cNvPr>
          <p:cNvSpPr/>
          <p:nvPr/>
        </p:nvSpPr>
        <p:spPr>
          <a:xfrm>
            <a:off x="1723281" y="3416382"/>
            <a:ext cx="944783" cy="944783"/>
          </a:xfrm>
          <a:custGeom>
            <a:avLst/>
            <a:gdLst/>
            <a:ahLst/>
            <a:cxnLst/>
            <a:rect l="l" t="t" r="r" b="b"/>
            <a:pathLst>
              <a:path w="1192388" h="1192388">
                <a:moveTo>
                  <a:pt x="0" y="0"/>
                </a:moveTo>
                <a:lnTo>
                  <a:pt x="1192388" y="0"/>
                </a:lnTo>
                <a:lnTo>
                  <a:pt x="1192388" y="1192387"/>
                </a:lnTo>
                <a:lnTo>
                  <a:pt x="0" y="1192387"/>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5" name="Freeform 15">
            <a:extLst>
              <a:ext uri="{FF2B5EF4-FFF2-40B4-BE49-F238E27FC236}">
                <a16:creationId xmlns:a16="http://schemas.microsoft.com/office/drawing/2014/main" id="{4D013F46-7559-4DC2-8847-C8D5350C9600}"/>
              </a:ext>
            </a:extLst>
          </p:cNvPr>
          <p:cNvSpPr/>
          <p:nvPr/>
        </p:nvSpPr>
        <p:spPr>
          <a:xfrm>
            <a:off x="7647885" y="3605121"/>
            <a:ext cx="944783" cy="714600"/>
          </a:xfrm>
          <a:custGeom>
            <a:avLst/>
            <a:gdLst/>
            <a:ahLst/>
            <a:cxnLst/>
            <a:rect l="l" t="t" r="r" b="b"/>
            <a:pathLst>
              <a:path w="1192388" h="901879">
                <a:moveTo>
                  <a:pt x="0" y="0"/>
                </a:moveTo>
                <a:lnTo>
                  <a:pt x="1192388" y="0"/>
                </a:lnTo>
                <a:lnTo>
                  <a:pt x="1192388" y="901879"/>
                </a:lnTo>
                <a:lnTo>
                  <a:pt x="0" y="90187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6" name="Freeform 16">
            <a:extLst>
              <a:ext uri="{FF2B5EF4-FFF2-40B4-BE49-F238E27FC236}">
                <a16:creationId xmlns:a16="http://schemas.microsoft.com/office/drawing/2014/main" id="{04CD9B95-A4E0-4F0F-BB01-3DA56BEDADC3}"/>
              </a:ext>
            </a:extLst>
          </p:cNvPr>
          <p:cNvSpPr/>
          <p:nvPr/>
        </p:nvSpPr>
        <p:spPr>
          <a:xfrm>
            <a:off x="5016215" y="3459425"/>
            <a:ext cx="616685" cy="944782"/>
          </a:xfrm>
          <a:custGeom>
            <a:avLst/>
            <a:gdLst/>
            <a:ahLst/>
            <a:cxnLst/>
            <a:rect l="l" t="t" r="r" b="b"/>
            <a:pathLst>
              <a:path w="778304" h="1192388">
                <a:moveTo>
                  <a:pt x="0" y="0"/>
                </a:moveTo>
                <a:lnTo>
                  <a:pt x="778304" y="0"/>
                </a:lnTo>
                <a:lnTo>
                  <a:pt x="778304" y="1192387"/>
                </a:lnTo>
                <a:lnTo>
                  <a:pt x="0" y="1192387"/>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7" name="Freeform 17">
            <a:extLst>
              <a:ext uri="{FF2B5EF4-FFF2-40B4-BE49-F238E27FC236}">
                <a16:creationId xmlns:a16="http://schemas.microsoft.com/office/drawing/2014/main" id="{D428EBDF-86EC-4981-B1C0-B9C001D925B8}"/>
              </a:ext>
            </a:extLst>
          </p:cNvPr>
          <p:cNvSpPr/>
          <p:nvPr/>
        </p:nvSpPr>
        <p:spPr>
          <a:xfrm>
            <a:off x="6378822" y="3467382"/>
            <a:ext cx="718035" cy="944783"/>
          </a:xfrm>
          <a:custGeom>
            <a:avLst/>
            <a:gdLst/>
            <a:ahLst/>
            <a:cxnLst/>
            <a:rect l="l" t="t" r="r" b="b"/>
            <a:pathLst>
              <a:path w="906215" h="1192388">
                <a:moveTo>
                  <a:pt x="0" y="0"/>
                </a:moveTo>
                <a:lnTo>
                  <a:pt x="906215" y="0"/>
                </a:lnTo>
                <a:lnTo>
                  <a:pt x="906215" y="1192387"/>
                </a:lnTo>
                <a:lnTo>
                  <a:pt x="0" y="119238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8" name="Freeform 18">
            <a:extLst>
              <a:ext uri="{FF2B5EF4-FFF2-40B4-BE49-F238E27FC236}">
                <a16:creationId xmlns:a16="http://schemas.microsoft.com/office/drawing/2014/main" id="{9D5EE1DC-3BB8-4D0D-9036-A1BC11510F88}"/>
              </a:ext>
            </a:extLst>
          </p:cNvPr>
          <p:cNvSpPr/>
          <p:nvPr/>
        </p:nvSpPr>
        <p:spPr>
          <a:xfrm>
            <a:off x="1723281" y="5059018"/>
            <a:ext cx="905598" cy="714599"/>
          </a:xfrm>
          <a:custGeom>
            <a:avLst/>
            <a:gdLst/>
            <a:ahLst/>
            <a:cxnLst/>
            <a:rect l="l" t="t" r="r" b="b"/>
            <a:pathLst>
              <a:path w="1142934" h="901879">
                <a:moveTo>
                  <a:pt x="0" y="0"/>
                </a:moveTo>
                <a:lnTo>
                  <a:pt x="1142934" y="0"/>
                </a:lnTo>
                <a:lnTo>
                  <a:pt x="1142934" y="901878"/>
                </a:lnTo>
                <a:lnTo>
                  <a:pt x="0" y="901878"/>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19" name="Freeform 19">
            <a:extLst>
              <a:ext uri="{FF2B5EF4-FFF2-40B4-BE49-F238E27FC236}">
                <a16:creationId xmlns:a16="http://schemas.microsoft.com/office/drawing/2014/main" id="{5C0DC066-6A11-4565-85A3-83903397B67A}"/>
              </a:ext>
            </a:extLst>
          </p:cNvPr>
          <p:cNvSpPr/>
          <p:nvPr/>
        </p:nvSpPr>
        <p:spPr>
          <a:xfrm>
            <a:off x="3304903" y="4974087"/>
            <a:ext cx="936194" cy="944783"/>
          </a:xfrm>
          <a:custGeom>
            <a:avLst/>
            <a:gdLst/>
            <a:ahLst/>
            <a:cxnLst/>
            <a:rect l="l" t="t" r="r" b="b"/>
            <a:pathLst>
              <a:path w="1181548" h="1192388">
                <a:moveTo>
                  <a:pt x="0" y="0"/>
                </a:moveTo>
                <a:lnTo>
                  <a:pt x="1181548" y="0"/>
                </a:lnTo>
                <a:lnTo>
                  <a:pt x="1181548" y="1192388"/>
                </a:lnTo>
                <a:lnTo>
                  <a:pt x="0" y="1192388"/>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0" name="Freeform 20">
            <a:extLst>
              <a:ext uri="{FF2B5EF4-FFF2-40B4-BE49-F238E27FC236}">
                <a16:creationId xmlns:a16="http://schemas.microsoft.com/office/drawing/2014/main" id="{F2495E42-4CCF-4D54-AA42-726F531B566B}"/>
              </a:ext>
            </a:extLst>
          </p:cNvPr>
          <p:cNvSpPr/>
          <p:nvPr/>
        </p:nvSpPr>
        <p:spPr>
          <a:xfrm>
            <a:off x="4878792" y="4974087"/>
            <a:ext cx="891531" cy="944783"/>
          </a:xfrm>
          <a:custGeom>
            <a:avLst/>
            <a:gdLst/>
            <a:ahLst/>
            <a:cxnLst/>
            <a:rect l="l" t="t" r="r" b="b"/>
            <a:pathLst>
              <a:path w="1125180" h="1192388">
                <a:moveTo>
                  <a:pt x="0" y="0"/>
                </a:moveTo>
                <a:lnTo>
                  <a:pt x="1125181" y="0"/>
                </a:lnTo>
                <a:lnTo>
                  <a:pt x="1125181" y="1192388"/>
                </a:lnTo>
                <a:lnTo>
                  <a:pt x="0" y="1192388"/>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1" name="Freeform 21">
            <a:extLst>
              <a:ext uri="{FF2B5EF4-FFF2-40B4-BE49-F238E27FC236}">
                <a16:creationId xmlns:a16="http://schemas.microsoft.com/office/drawing/2014/main" id="{C63E5347-7653-4DFC-B31A-4CE04BC70805}"/>
              </a:ext>
            </a:extLst>
          </p:cNvPr>
          <p:cNvSpPr/>
          <p:nvPr/>
        </p:nvSpPr>
        <p:spPr>
          <a:xfrm>
            <a:off x="6265448" y="4974088"/>
            <a:ext cx="944783" cy="944783"/>
          </a:xfrm>
          <a:custGeom>
            <a:avLst/>
            <a:gdLst/>
            <a:ahLst/>
            <a:cxnLst/>
            <a:rect l="l" t="t" r="r" b="b"/>
            <a:pathLst>
              <a:path w="1192388" h="1192388">
                <a:moveTo>
                  <a:pt x="0" y="0"/>
                </a:moveTo>
                <a:lnTo>
                  <a:pt x="1192387" y="0"/>
                </a:lnTo>
                <a:lnTo>
                  <a:pt x="1192387" y="1192388"/>
                </a:lnTo>
                <a:lnTo>
                  <a:pt x="0" y="1192388"/>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2" name="Freeform 22">
            <a:extLst>
              <a:ext uri="{FF2B5EF4-FFF2-40B4-BE49-F238E27FC236}">
                <a16:creationId xmlns:a16="http://schemas.microsoft.com/office/drawing/2014/main" id="{014FDFA0-ADCA-4EC7-A3C8-595B15F31C94}"/>
              </a:ext>
            </a:extLst>
          </p:cNvPr>
          <p:cNvSpPr/>
          <p:nvPr/>
        </p:nvSpPr>
        <p:spPr>
          <a:xfrm>
            <a:off x="7821381" y="4974087"/>
            <a:ext cx="597790" cy="944784"/>
          </a:xfrm>
          <a:custGeom>
            <a:avLst/>
            <a:gdLst/>
            <a:ahLst/>
            <a:cxnLst/>
            <a:rect l="l" t="t" r="r" b="b"/>
            <a:pathLst>
              <a:path w="754456" h="1192388">
                <a:moveTo>
                  <a:pt x="0" y="0"/>
                </a:moveTo>
                <a:lnTo>
                  <a:pt x="754456" y="0"/>
                </a:lnTo>
                <a:lnTo>
                  <a:pt x="754456" y="1192388"/>
                </a:lnTo>
                <a:lnTo>
                  <a:pt x="0" y="1192388"/>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3" name="Freeform 23">
            <a:extLst>
              <a:ext uri="{FF2B5EF4-FFF2-40B4-BE49-F238E27FC236}">
                <a16:creationId xmlns:a16="http://schemas.microsoft.com/office/drawing/2014/main" id="{EB86968C-7166-4EC3-99DB-274869A69951}"/>
              </a:ext>
            </a:extLst>
          </p:cNvPr>
          <p:cNvSpPr/>
          <p:nvPr/>
        </p:nvSpPr>
        <p:spPr>
          <a:xfrm rot="16200000">
            <a:off x="7732380" y="2176373"/>
            <a:ext cx="775792" cy="772971"/>
          </a:xfrm>
          <a:custGeom>
            <a:avLst/>
            <a:gdLst/>
            <a:ahLst/>
            <a:cxnLst/>
            <a:rect l="l" t="t" r="r" b="b"/>
            <a:pathLst>
              <a:path w="979108" h="975548">
                <a:moveTo>
                  <a:pt x="0" y="0"/>
                </a:moveTo>
                <a:lnTo>
                  <a:pt x="979108" y="0"/>
                </a:lnTo>
                <a:lnTo>
                  <a:pt x="979108" y="975548"/>
                </a:lnTo>
                <a:lnTo>
                  <a:pt x="0" y="975548"/>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4" name="Freeform 24">
            <a:extLst>
              <a:ext uri="{FF2B5EF4-FFF2-40B4-BE49-F238E27FC236}">
                <a16:creationId xmlns:a16="http://schemas.microsoft.com/office/drawing/2014/main" id="{25EF59CB-E658-43E9-A063-29DB15617AD1}"/>
              </a:ext>
            </a:extLst>
          </p:cNvPr>
          <p:cNvSpPr/>
          <p:nvPr/>
        </p:nvSpPr>
        <p:spPr>
          <a:xfrm>
            <a:off x="9075556" y="3660790"/>
            <a:ext cx="897464" cy="678809"/>
          </a:xfrm>
          <a:custGeom>
            <a:avLst/>
            <a:gdLst/>
            <a:ahLst/>
            <a:cxnLst/>
            <a:rect l="l" t="t" r="r" b="b"/>
            <a:pathLst>
              <a:path w="1132668" h="856709">
                <a:moveTo>
                  <a:pt x="0" y="0"/>
                </a:moveTo>
                <a:lnTo>
                  <a:pt x="1132668" y="0"/>
                </a:lnTo>
                <a:lnTo>
                  <a:pt x="1132668" y="856709"/>
                </a:lnTo>
                <a:lnTo>
                  <a:pt x="0" y="856709"/>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5" name="Freeform 25">
            <a:extLst>
              <a:ext uri="{FF2B5EF4-FFF2-40B4-BE49-F238E27FC236}">
                <a16:creationId xmlns:a16="http://schemas.microsoft.com/office/drawing/2014/main" id="{A943700F-4F3E-4F65-AE71-F762F710CDAA}"/>
              </a:ext>
            </a:extLst>
          </p:cNvPr>
          <p:cNvSpPr/>
          <p:nvPr/>
        </p:nvSpPr>
        <p:spPr>
          <a:xfrm>
            <a:off x="9184214" y="4962151"/>
            <a:ext cx="680148" cy="899234"/>
          </a:xfrm>
          <a:custGeom>
            <a:avLst/>
            <a:gdLst/>
            <a:ahLst/>
            <a:cxnLst/>
            <a:rect l="l" t="t" r="r" b="b"/>
            <a:pathLst>
              <a:path w="858399" h="1134902">
                <a:moveTo>
                  <a:pt x="0" y="0"/>
                </a:moveTo>
                <a:lnTo>
                  <a:pt x="858399" y="0"/>
                </a:lnTo>
                <a:lnTo>
                  <a:pt x="858399" y="1134902"/>
                </a:lnTo>
                <a:lnTo>
                  <a:pt x="0" y="1134902"/>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pic>
        <p:nvPicPr>
          <p:cNvPr id="28" name="Imagen 27">
            <a:extLst>
              <a:ext uri="{FF2B5EF4-FFF2-40B4-BE49-F238E27FC236}">
                <a16:creationId xmlns:a16="http://schemas.microsoft.com/office/drawing/2014/main" id="{AAA12C9E-0EDD-413C-AB18-7F02E6E2EAC2}"/>
              </a:ext>
            </a:extLst>
          </p:cNvPr>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10544953" y="550313"/>
            <a:ext cx="995784" cy="995784"/>
          </a:xfrm>
          <a:prstGeom prst="rect">
            <a:avLst/>
          </a:prstGeom>
        </p:spPr>
      </p:pic>
    </p:spTree>
    <p:extLst>
      <p:ext uri="{BB962C8B-B14F-4D97-AF65-F5344CB8AC3E}">
        <p14:creationId xmlns:p14="http://schemas.microsoft.com/office/powerpoint/2010/main" val="1239452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3">
            <a:extLst>
              <a:ext uri="{FF2B5EF4-FFF2-40B4-BE49-F238E27FC236}">
                <a16:creationId xmlns:a16="http://schemas.microsoft.com/office/drawing/2014/main" id="{A6E969A5-5BDB-46E4-8EF9-371BB4F03388}"/>
              </a:ext>
            </a:extLst>
          </p:cNvPr>
          <p:cNvSpPr/>
          <p:nvPr/>
        </p:nvSpPr>
        <p:spPr>
          <a:xfrm>
            <a:off x="631367" y="347116"/>
            <a:ext cx="1554983" cy="2909598"/>
          </a:xfrm>
          <a:custGeom>
            <a:avLst/>
            <a:gdLst/>
            <a:ahLst/>
            <a:cxnLst/>
            <a:rect l="l" t="t" r="r" b="b"/>
            <a:pathLst>
              <a:path w="8346279" h="10287000">
                <a:moveTo>
                  <a:pt x="0" y="0"/>
                </a:moveTo>
                <a:lnTo>
                  <a:pt x="8346279" y="0"/>
                </a:lnTo>
                <a:lnTo>
                  <a:pt x="8346279" y="10287000"/>
                </a:lnTo>
                <a:lnTo>
                  <a:pt x="0" y="10287000"/>
                </a:lnTo>
                <a:lnTo>
                  <a:pt x="0" y="0"/>
                </a:lnTo>
                <a:close/>
              </a:path>
            </a:pathLst>
          </a:custGeom>
          <a:blipFill>
            <a:blip r:embed="rId2"/>
            <a:stretch>
              <a:fillRect l="-107940" r="-72906"/>
            </a:stretch>
          </a:blipFill>
          <a:effectLst>
            <a:outerShdw blurRad="50800" dist="38100" dir="5400000" algn="t" rotWithShape="0">
              <a:prstClr val="black">
                <a:alpha val="40000"/>
              </a:prstClr>
            </a:outerShdw>
          </a:effectLst>
        </p:spPr>
      </p:sp>
      <p:pic>
        <p:nvPicPr>
          <p:cNvPr id="36" name="Imagen 35">
            <a:extLst>
              <a:ext uri="{FF2B5EF4-FFF2-40B4-BE49-F238E27FC236}">
                <a16:creationId xmlns:a16="http://schemas.microsoft.com/office/drawing/2014/main" id="{A4C901C8-F541-4FF8-8898-52DD99469BA5}"/>
              </a:ext>
            </a:extLst>
          </p:cNvPr>
          <p:cNvPicPr>
            <a:picLocks noChangeAspect="1"/>
          </p:cNvPicPr>
          <p:nvPr/>
        </p:nvPicPr>
        <p:blipFill rotWithShape="1">
          <a:blip r:embed="rId3"/>
          <a:srcRect r="19896"/>
          <a:stretch/>
        </p:blipFill>
        <p:spPr>
          <a:xfrm flipH="1">
            <a:off x="616728" y="3352800"/>
            <a:ext cx="1554983" cy="2909597"/>
          </a:xfrm>
          <a:prstGeom prst="rect">
            <a:avLst/>
          </a:prstGeom>
          <a:effectLst>
            <a:outerShdw blurRad="50800" dist="38100" dir="5400000" algn="t" rotWithShape="0">
              <a:prstClr val="black">
                <a:alpha val="40000"/>
              </a:prstClr>
            </a:outerShdw>
          </a:effectLst>
        </p:spPr>
      </p:pic>
      <p:pic>
        <p:nvPicPr>
          <p:cNvPr id="37" name="Imagen 36">
            <a:extLst>
              <a:ext uri="{FF2B5EF4-FFF2-40B4-BE49-F238E27FC236}">
                <a16:creationId xmlns:a16="http://schemas.microsoft.com/office/drawing/2014/main" id="{4BB0D761-01A1-4A82-A371-3CF1E8989D5F}"/>
              </a:ext>
            </a:extLst>
          </p:cNvPr>
          <p:cNvPicPr>
            <a:picLocks noChangeAspect="1"/>
          </p:cNvPicPr>
          <p:nvPr/>
        </p:nvPicPr>
        <p:blipFill rotWithShape="1">
          <a:blip r:embed="rId4"/>
          <a:srcRect r="19835"/>
          <a:stretch/>
        </p:blipFill>
        <p:spPr>
          <a:xfrm>
            <a:off x="2610175" y="3355515"/>
            <a:ext cx="1554984" cy="2909598"/>
          </a:xfrm>
          <a:prstGeom prst="rect">
            <a:avLst/>
          </a:prstGeom>
          <a:effectLst>
            <a:outerShdw blurRad="50800" dist="38100" dir="5400000" algn="t" rotWithShape="0">
              <a:prstClr val="black">
                <a:alpha val="40000"/>
              </a:prstClr>
            </a:outerShdw>
          </a:effectLst>
        </p:spPr>
      </p:pic>
      <p:sp>
        <p:nvSpPr>
          <p:cNvPr id="38" name="Freeform 3">
            <a:extLst>
              <a:ext uri="{FF2B5EF4-FFF2-40B4-BE49-F238E27FC236}">
                <a16:creationId xmlns:a16="http://schemas.microsoft.com/office/drawing/2014/main" id="{3C55B6A0-4DCB-4CB2-8B1A-90CE6E679B66}"/>
              </a:ext>
            </a:extLst>
          </p:cNvPr>
          <p:cNvSpPr/>
          <p:nvPr/>
        </p:nvSpPr>
        <p:spPr>
          <a:xfrm flipH="1">
            <a:off x="2624812" y="331762"/>
            <a:ext cx="1554983" cy="2909598"/>
          </a:xfrm>
          <a:custGeom>
            <a:avLst/>
            <a:gdLst/>
            <a:ahLst/>
            <a:cxnLst/>
            <a:rect l="l" t="t" r="r" b="b"/>
            <a:pathLst>
              <a:path w="758673" h="1215678">
                <a:moveTo>
                  <a:pt x="0" y="0"/>
                </a:moveTo>
                <a:lnTo>
                  <a:pt x="758673" y="0"/>
                </a:lnTo>
                <a:lnTo>
                  <a:pt x="758673" y="1215678"/>
                </a:lnTo>
                <a:lnTo>
                  <a:pt x="0" y="1215678"/>
                </a:lnTo>
                <a:close/>
              </a:path>
            </a:pathLst>
          </a:custGeom>
          <a:blipFill>
            <a:blip r:embed="rId5"/>
            <a:stretch>
              <a:fillRect l="-12172" r="-14552" b="-8794"/>
            </a:stretch>
          </a:blipFill>
          <a:effectLst>
            <a:outerShdw blurRad="50800" dist="38100" dir="5400000" algn="t" rotWithShape="0">
              <a:prstClr val="black">
                <a:alpha val="40000"/>
              </a:prstClr>
            </a:outerShdw>
          </a:effectLst>
        </p:spPr>
      </p:sp>
      <p:pic>
        <p:nvPicPr>
          <p:cNvPr id="39" name="Imagen 38">
            <a:extLst>
              <a:ext uri="{FF2B5EF4-FFF2-40B4-BE49-F238E27FC236}">
                <a16:creationId xmlns:a16="http://schemas.microsoft.com/office/drawing/2014/main" id="{940E1F79-F454-4AE9-81F3-CDFB43928400}"/>
              </a:ext>
            </a:extLst>
          </p:cNvPr>
          <p:cNvPicPr>
            <a:picLocks noChangeAspect="1"/>
          </p:cNvPicPr>
          <p:nvPr/>
        </p:nvPicPr>
        <p:blipFill rotWithShape="1">
          <a:blip r:embed="rId6"/>
          <a:srcRect l="9918" r="9918"/>
          <a:stretch/>
        </p:blipFill>
        <p:spPr>
          <a:xfrm>
            <a:off x="4548219" y="331762"/>
            <a:ext cx="1547781" cy="2896120"/>
          </a:xfrm>
          <a:prstGeom prst="rect">
            <a:avLst/>
          </a:prstGeom>
          <a:effectLst>
            <a:outerShdw blurRad="50800" dist="38100" dir="5400000" algn="t" rotWithShape="0">
              <a:prstClr val="black">
                <a:alpha val="40000"/>
              </a:prstClr>
            </a:outerShdw>
          </a:effectLst>
        </p:spPr>
      </p:pic>
      <p:pic>
        <p:nvPicPr>
          <p:cNvPr id="40" name="Imagen 39">
            <a:extLst>
              <a:ext uri="{FF2B5EF4-FFF2-40B4-BE49-F238E27FC236}">
                <a16:creationId xmlns:a16="http://schemas.microsoft.com/office/drawing/2014/main" id="{959C351A-3B60-48BC-A7F6-F67763474CC3}"/>
              </a:ext>
            </a:extLst>
          </p:cNvPr>
          <p:cNvPicPr>
            <a:picLocks noChangeAspect="1"/>
          </p:cNvPicPr>
          <p:nvPr/>
        </p:nvPicPr>
        <p:blipFill rotWithShape="1">
          <a:blip r:embed="rId7"/>
          <a:srcRect l="13774" r="6061"/>
          <a:stretch/>
        </p:blipFill>
        <p:spPr>
          <a:xfrm>
            <a:off x="4514207" y="3352800"/>
            <a:ext cx="1581793" cy="2959763"/>
          </a:xfrm>
          <a:prstGeom prst="rect">
            <a:avLst/>
          </a:prstGeom>
          <a:effectLst>
            <a:outerShdw blurRad="50800" dist="38100" dir="5400000" algn="t" rotWithShape="0">
              <a:prstClr val="black">
                <a:alpha val="40000"/>
              </a:prstClr>
            </a:outerShdw>
          </a:effectLst>
        </p:spPr>
      </p:pic>
      <p:pic>
        <p:nvPicPr>
          <p:cNvPr id="41" name="Imagen 40">
            <a:extLst>
              <a:ext uri="{FF2B5EF4-FFF2-40B4-BE49-F238E27FC236}">
                <a16:creationId xmlns:a16="http://schemas.microsoft.com/office/drawing/2014/main" id="{F8A5A5CD-488C-4D00-94CE-55B0D79DC383}"/>
              </a:ext>
            </a:extLst>
          </p:cNvPr>
          <p:cNvPicPr>
            <a:picLocks noChangeAspect="1"/>
          </p:cNvPicPr>
          <p:nvPr/>
        </p:nvPicPr>
        <p:blipFill rotWithShape="1">
          <a:blip r:embed="rId8">
            <a:alphaModFix/>
          </a:blip>
          <a:srcRect t="10472" b="5009"/>
          <a:stretch/>
        </p:blipFill>
        <p:spPr>
          <a:xfrm>
            <a:off x="6239447" y="4637084"/>
            <a:ext cx="2978629" cy="1675479"/>
          </a:xfrm>
          <a:prstGeom prst="rect">
            <a:avLst/>
          </a:prstGeom>
          <a:effectLst>
            <a:outerShdw blurRad="50800" dist="38100" dir="5400000" algn="t" rotWithShape="0">
              <a:prstClr val="black">
                <a:alpha val="40000"/>
              </a:prstClr>
            </a:outerShdw>
          </a:effectLst>
        </p:spPr>
      </p:pic>
      <p:pic>
        <p:nvPicPr>
          <p:cNvPr id="42" name="Imagen 41">
            <a:extLst>
              <a:ext uri="{FF2B5EF4-FFF2-40B4-BE49-F238E27FC236}">
                <a16:creationId xmlns:a16="http://schemas.microsoft.com/office/drawing/2014/main" id="{91D5DE72-6747-42D7-9B3A-D196DDF741A3}"/>
              </a:ext>
            </a:extLst>
          </p:cNvPr>
          <p:cNvPicPr>
            <a:picLocks noChangeAspect="1"/>
          </p:cNvPicPr>
          <p:nvPr/>
        </p:nvPicPr>
        <p:blipFill rotWithShape="1">
          <a:blip r:embed="rId9">
            <a:alphaModFix/>
          </a:blip>
          <a:srcRect t="15625"/>
          <a:stretch/>
        </p:blipFill>
        <p:spPr>
          <a:xfrm>
            <a:off x="6222521" y="345052"/>
            <a:ext cx="2978629" cy="1675479"/>
          </a:xfrm>
          <a:prstGeom prst="rect">
            <a:avLst/>
          </a:prstGeom>
          <a:effectLst>
            <a:outerShdw blurRad="50800" dist="38100" dir="5400000" algn="t" rotWithShape="0">
              <a:prstClr val="black">
                <a:alpha val="40000"/>
              </a:prstClr>
            </a:outerShdw>
          </a:effectLst>
        </p:spPr>
      </p:pic>
      <p:pic>
        <p:nvPicPr>
          <p:cNvPr id="43" name="Imagen 42">
            <a:extLst>
              <a:ext uri="{FF2B5EF4-FFF2-40B4-BE49-F238E27FC236}">
                <a16:creationId xmlns:a16="http://schemas.microsoft.com/office/drawing/2014/main" id="{7E2AFF3F-67B2-4512-BDE8-AE777DED0490}"/>
              </a:ext>
            </a:extLst>
          </p:cNvPr>
          <p:cNvPicPr>
            <a:picLocks noChangeAspect="1"/>
          </p:cNvPicPr>
          <p:nvPr/>
        </p:nvPicPr>
        <p:blipFill>
          <a:blip r:embed="rId10">
            <a:alphaModFix/>
          </a:blip>
          <a:stretch>
            <a:fillRect/>
          </a:stretch>
        </p:blipFill>
        <p:spPr>
          <a:xfrm>
            <a:off x="6239447" y="2491068"/>
            <a:ext cx="2978629" cy="1675479"/>
          </a:xfrm>
          <a:prstGeom prst="rect">
            <a:avLst/>
          </a:prstGeom>
          <a:effectLst>
            <a:outerShdw blurRad="50800" dist="38100" dir="5400000" algn="t" rotWithShape="0">
              <a:prstClr val="black">
                <a:alpha val="40000"/>
              </a:prstClr>
            </a:outerShdw>
          </a:effectLst>
        </p:spPr>
      </p:pic>
      <p:pic>
        <p:nvPicPr>
          <p:cNvPr id="8194" name="Picture 2" descr="empresaria ayudando a su colega a escribir las notas - consultor fotografías e imágenes de stock">
            <a:extLst>
              <a:ext uri="{FF2B5EF4-FFF2-40B4-BE49-F238E27FC236}">
                <a16:creationId xmlns:a16="http://schemas.microsoft.com/office/drawing/2014/main" id="{CD252D3A-AD8F-42A6-926B-BEF21F85FA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44597" y="345052"/>
            <a:ext cx="1451402" cy="2177103"/>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044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2">
            <a:extLst>
              <a:ext uri="{FF2B5EF4-FFF2-40B4-BE49-F238E27FC236}">
                <a16:creationId xmlns:a16="http://schemas.microsoft.com/office/drawing/2014/main" id="{5E5B6D59-1652-4E7F-943F-BE9C3975C64D}"/>
              </a:ext>
            </a:extLst>
          </p:cNvPr>
          <p:cNvSpPr txBox="1">
            <a:spLocks/>
          </p:cNvSpPr>
          <p:nvPr/>
        </p:nvSpPr>
        <p:spPr>
          <a:xfrm>
            <a:off x="1039938" y="327790"/>
            <a:ext cx="5400000"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161244"/>
              </a:buClr>
              <a:buSzPts val="3600"/>
            </a:pPr>
            <a:r>
              <a:rPr lang="es-CO" sz="32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Nuestra</a:t>
            </a:r>
            <a:r>
              <a:rPr lang="es-CO" sz="32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 Misión</a:t>
            </a:r>
          </a:p>
        </p:txBody>
      </p:sp>
      <p:sp>
        <p:nvSpPr>
          <p:cNvPr id="4" name="Google Shape;68;p2">
            <a:extLst>
              <a:ext uri="{FF2B5EF4-FFF2-40B4-BE49-F238E27FC236}">
                <a16:creationId xmlns:a16="http://schemas.microsoft.com/office/drawing/2014/main" id="{A177C752-85C6-4A15-A071-A9FA0BF60126}"/>
              </a:ext>
            </a:extLst>
          </p:cNvPr>
          <p:cNvSpPr txBox="1">
            <a:spLocks/>
          </p:cNvSpPr>
          <p:nvPr/>
        </p:nvSpPr>
        <p:spPr>
          <a:xfrm>
            <a:off x="992313" y="3175750"/>
            <a:ext cx="5400000"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161244"/>
              </a:buClr>
              <a:buSzPts val="3600"/>
            </a:pPr>
            <a:r>
              <a:rPr lang="es-CO" sz="3200" dirty="0">
                <a:solidFill>
                  <a:srgbClr val="00206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Propuesta </a:t>
            </a:r>
            <a:r>
              <a:rPr lang="es-CO" sz="32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de Valor</a:t>
            </a:r>
          </a:p>
        </p:txBody>
      </p:sp>
      <p:grpSp>
        <p:nvGrpSpPr>
          <p:cNvPr id="8" name="Grupo 7">
            <a:extLst>
              <a:ext uri="{FF2B5EF4-FFF2-40B4-BE49-F238E27FC236}">
                <a16:creationId xmlns:a16="http://schemas.microsoft.com/office/drawing/2014/main" id="{A7FC2A92-CE1C-4569-9876-1A6BB58CBDF7}"/>
              </a:ext>
            </a:extLst>
          </p:cNvPr>
          <p:cNvGrpSpPr/>
          <p:nvPr/>
        </p:nvGrpSpPr>
        <p:grpSpPr>
          <a:xfrm>
            <a:off x="1840038" y="4022880"/>
            <a:ext cx="9220198" cy="1492095"/>
            <a:chOff x="1840038" y="3870480"/>
            <a:chExt cx="9220198" cy="1492095"/>
          </a:xfrm>
        </p:grpSpPr>
        <p:sp>
          <p:nvSpPr>
            <p:cNvPr id="5" name="Google Shape;69;p2">
              <a:extLst>
                <a:ext uri="{FF2B5EF4-FFF2-40B4-BE49-F238E27FC236}">
                  <a16:creationId xmlns:a16="http://schemas.microsoft.com/office/drawing/2014/main" id="{88E49454-1AEE-40F2-BC6A-CB390E73D9F0}"/>
                </a:ext>
              </a:extLst>
            </p:cNvPr>
            <p:cNvSpPr txBox="1">
              <a:spLocks/>
            </p:cNvSpPr>
            <p:nvPr/>
          </p:nvSpPr>
          <p:spPr>
            <a:xfrm>
              <a:off x="4178424" y="3870480"/>
              <a:ext cx="6881812" cy="1492095"/>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SzPts val="1800"/>
                <a:buNone/>
              </a:pPr>
              <a:r>
                <a:rPr lang="es-MX" sz="1600" dirty="0">
                  <a:solidFill>
                    <a:schemeClr val="tx2">
                      <a:lumMod val="50000"/>
                    </a:schemeClr>
                  </a:solidFill>
                  <a:latin typeface="Montserrat" panose="00000500000000000000" pitchFamily="2" charset="0"/>
                  <a:ea typeface="Montserrat Light"/>
                  <a:cs typeface="Segoe UI Semibold" panose="020B0702040204020203" pitchFamily="34" charset="0"/>
                  <a:sym typeface="Montserrat Light"/>
                </a:rPr>
                <a:t>Su aliado estratégico asesorando a los empresarios del sector de transporte, financiero, salud, educación, tecnología e inmobiliario en la implementación de los sistemas de cumplimiento (SAGRILAFT, SARLAFT, PTEE) y las buenas prácticas para la protección de datos personales y la seguridad de la información.</a:t>
              </a:r>
            </a:p>
            <a:p>
              <a:pPr marL="0" indent="0" algn="just">
                <a:lnSpc>
                  <a:spcPct val="107000"/>
                </a:lnSpc>
                <a:spcBef>
                  <a:spcPts val="0"/>
                </a:spcBef>
                <a:buSzPts val="1800"/>
                <a:buFont typeface="Arial" panose="020B0604020202020204" pitchFamily="34" charset="0"/>
                <a:buNone/>
              </a:pPr>
              <a:endParaRPr lang="es-MX" sz="1600" dirty="0">
                <a:solidFill>
                  <a:schemeClr val="tx2">
                    <a:lumMod val="50000"/>
                  </a:schemeClr>
                </a:solidFill>
                <a:latin typeface="Montserrat" panose="00000500000000000000" pitchFamily="2" charset="0"/>
                <a:ea typeface="Montserrat Light"/>
                <a:cs typeface="Segoe UI Semibold" panose="020B0702040204020203" pitchFamily="34" charset="0"/>
                <a:sym typeface="Montserrat Light"/>
              </a:endParaRPr>
            </a:p>
          </p:txBody>
        </p:sp>
        <p:sp>
          <p:nvSpPr>
            <p:cNvPr id="6" name="Freeform 14">
              <a:extLst>
                <a:ext uri="{FF2B5EF4-FFF2-40B4-BE49-F238E27FC236}">
                  <a16:creationId xmlns:a16="http://schemas.microsoft.com/office/drawing/2014/main" id="{C55D4406-8276-45B1-B525-A52D66EE3816}"/>
                </a:ext>
              </a:extLst>
            </p:cNvPr>
            <p:cNvSpPr/>
            <p:nvPr/>
          </p:nvSpPr>
          <p:spPr>
            <a:xfrm>
              <a:off x="1840038" y="4020333"/>
              <a:ext cx="1192388" cy="1192388"/>
            </a:xfrm>
            <a:custGeom>
              <a:avLst/>
              <a:gdLst/>
              <a:ahLst/>
              <a:cxnLst/>
              <a:rect l="l" t="t" r="r" b="b"/>
              <a:pathLst>
                <a:path w="1192388" h="1192388">
                  <a:moveTo>
                    <a:pt x="0" y="0"/>
                  </a:moveTo>
                  <a:lnTo>
                    <a:pt x="1192388" y="0"/>
                  </a:lnTo>
                  <a:lnTo>
                    <a:pt x="1192388" y="1192387"/>
                  </a:lnTo>
                  <a:lnTo>
                    <a:pt x="0" y="11923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9" name="Grupo 8">
            <a:extLst>
              <a:ext uri="{FF2B5EF4-FFF2-40B4-BE49-F238E27FC236}">
                <a16:creationId xmlns:a16="http://schemas.microsoft.com/office/drawing/2014/main" id="{F654FD9F-6561-49E7-A0FA-61327EE7CB9E}"/>
              </a:ext>
            </a:extLst>
          </p:cNvPr>
          <p:cNvGrpSpPr/>
          <p:nvPr/>
        </p:nvGrpSpPr>
        <p:grpSpPr>
          <a:xfrm>
            <a:off x="1840038" y="1174921"/>
            <a:ext cx="9220198" cy="1693699"/>
            <a:chOff x="1840038" y="867791"/>
            <a:chExt cx="9220198" cy="1693699"/>
          </a:xfrm>
        </p:grpSpPr>
        <p:sp>
          <p:nvSpPr>
            <p:cNvPr id="3" name="Google Shape;69;p2">
              <a:extLst>
                <a:ext uri="{FF2B5EF4-FFF2-40B4-BE49-F238E27FC236}">
                  <a16:creationId xmlns:a16="http://schemas.microsoft.com/office/drawing/2014/main" id="{35011E92-B35E-4F2E-BAA5-B565D8CC0D4F}"/>
                </a:ext>
              </a:extLst>
            </p:cNvPr>
            <p:cNvSpPr txBox="1">
              <a:spLocks/>
            </p:cNvSpPr>
            <p:nvPr/>
          </p:nvSpPr>
          <p:spPr>
            <a:xfrm>
              <a:off x="4178424" y="867791"/>
              <a:ext cx="6881812" cy="1693699"/>
            </a:xfrm>
            <a:prstGeom prst="rect">
              <a:avLst/>
            </a:prstGeom>
            <a:noFill/>
            <a:ln>
              <a:noFill/>
            </a:ln>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SzPts val="1800"/>
                <a:buFont typeface="Arial" panose="020B0604020202020204" pitchFamily="34" charset="0"/>
                <a:buNone/>
              </a:pPr>
              <a:r>
                <a:rPr lang="es-MX" sz="1600" dirty="0">
                  <a:solidFill>
                    <a:schemeClr val="tx2">
                      <a:lumMod val="50000"/>
                    </a:schemeClr>
                  </a:solidFill>
                  <a:latin typeface="Montserrat" panose="00000500000000000000" pitchFamily="2" charset="0"/>
                  <a:ea typeface="Montserrat Light"/>
                  <a:cs typeface="Segoe UI Semibold" panose="020B0702040204020203" pitchFamily="34" charset="0"/>
                  <a:sym typeface="Montserrat Light"/>
                </a:rPr>
                <a:t>Acompañar a las organizaciones en la implementación de sistemas integrales de cumplimiento, protección de datos personales y seguridad de la información, mediante un enfoque ético, innovador y multidisciplinario que fortalezca su reputación, reduzca riesgos y garantice sostenibilidad y confianza ante sus grupos de interés.</a:t>
              </a:r>
            </a:p>
          </p:txBody>
        </p:sp>
        <p:sp>
          <p:nvSpPr>
            <p:cNvPr id="7" name="Freeform 7">
              <a:extLst>
                <a:ext uri="{FF2B5EF4-FFF2-40B4-BE49-F238E27FC236}">
                  <a16:creationId xmlns:a16="http://schemas.microsoft.com/office/drawing/2014/main" id="{40C1FAE2-30BD-46E3-980E-8B0E40D2F719}"/>
                </a:ext>
              </a:extLst>
            </p:cNvPr>
            <p:cNvSpPr/>
            <p:nvPr/>
          </p:nvSpPr>
          <p:spPr>
            <a:xfrm>
              <a:off x="1840038" y="1230097"/>
              <a:ext cx="1192388" cy="969086"/>
            </a:xfrm>
            <a:custGeom>
              <a:avLst/>
              <a:gdLst/>
              <a:ahLst/>
              <a:cxnLst/>
              <a:rect l="l" t="t" r="r" b="b"/>
              <a:pathLst>
                <a:path w="1192388" h="969086">
                  <a:moveTo>
                    <a:pt x="0" y="0"/>
                  </a:moveTo>
                  <a:lnTo>
                    <a:pt x="1192388" y="0"/>
                  </a:lnTo>
                  <a:lnTo>
                    <a:pt x="1192388" y="969085"/>
                  </a:lnTo>
                  <a:lnTo>
                    <a:pt x="0" y="9690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Tree>
    <p:extLst>
      <p:ext uri="{BB962C8B-B14F-4D97-AF65-F5344CB8AC3E}">
        <p14:creationId xmlns:p14="http://schemas.microsoft.com/office/powerpoint/2010/main" val="118841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8;p2">
            <a:extLst>
              <a:ext uri="{FF2B5EF4-FFF2-40B4-BE49-F238E27FC236}">
                <a16:creationId xmlns:a16="http://schemas.microsoft.com/office/drawing/2014/main" id="{DCC076CF-5499-47CA-9397-7D930F6553AB}"/>
              </a:ext>
            </a:extLst>
          </p:cNvPr>
          <p:cNvSpPr txBox="1">
            <a:spLocks/>
          </p:cNvSpPr>
          <p:nvPr/>
        </p:nvSpPr>
        <p:spPr>
          <a:xfrm>
            <a:off x="5191124" y="333579"/>
            <a:ext cx="1495425"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buClr>
                <a:srgbClr val="161244"/>
              </a:buClr>
              <a:buSzPts val="3600"/>
            </a:pPr>
            <a:r>
              <a:rPr lang="es-CO" sz="1600" dirty="0">
                <a:solidFill>
                  <a:schemeClr val="tx1">
                    <a:lumMod val="65000"/>
                    <a:lumOff val="35000"/>
                  </a:schemeClr>
                </a:solidFill>
                <a:latin typeface="Montserrat Light" panose="00000400000000000000" pitchFamily="2" charset="0"/>
                <a:ea typeface="Segoe UI Black" panose="020B0A02040204020203" pitchFamily="34" charset="0"/>
                <a:cs typeface="Segoe UI Semibold" panose="020B0702040204020203" pitchFamily="34" charset="0"/>
                <a:sym typeface="Montserrat Black"/>
              </a:rPr>
              <a:t>(Saber – Ser)</a:t>
            </a:r>
          </a:p>
        </p:txBody>
      </p:sp>
      <p:graphicFrame>
        <p:nvGraphicFramePr>
          <p:cNvPr id="7" name="Tabla 7">
            <a:extLst>
              <a:ext uri="{FF2B5EF4-FFF2-40B4-BE49-F238E27FC236}">
                <a16:creationId xmlns:a16="http://schemas.microsoft.com/office/drawing/2014/main" id="{96A06E2B-C80E-4880-B4BC-E2B9FB6AC38F}"/>
              </a:ext>
            </a:extLst>
          </p:cNvPr>
          <p:cNvGraphicFramePr>
            <a:graphicFrameLocks noGrp="1"/>
          </p:cNvGraphicFramePr>
          <p:nvPr>
            <p:extLst>
              <p:ext uri="{D42A27DB-BD31-4B8C-83A1-F6EECF244321}">
                <p14:modId xmlns:p14="http://schemas.microsoft.com/office/powerpoint/2010/main" val="3523047344"/>
              </p:ext>
            </p:extLst>
          </p:nvPr>
        </p:nvGraphicFramePr>
        <p:xfrm>
          <a:off x="1222375" y="374482"/>
          <a:ext cx="9912350" cy="2578265"/>
        </p:xfrm>
        <a:graphic>
          <a:graphicData uri="http://schemas.openxmlformats.org/drawingml/2006/table">
            <a:tbl>
              <a:tblPr firstRow="1" bandRow="1">
                <a:tableStyleId>{5C22544A-7EE6-4342-B048-85BDC9FD1C3A}</a:tableStyleId>
              </a:tblPr>
              <a:tblGrid>
                <a:gridCol w="2720975">
                  <a:extLst>
                    <a:ext uri="{9D8B030D-6E8A-4147-A177-3AD203B41FA5}">
                      <a16:colId xmlns:a16="http://schemas.microsoft.com/office/drawing/2014/main" val="2807122243"/>
                    </a:ext>
                  </a:extLst>
                </a:gridCol>
                <a:gridCol w="7191375">
                  <a:extLst>
                    <a:ext uri="{9D8B030D-6E8A-4147-A177-3AD203B41FA5}">
                      <a16:colId xmlns:a16="http://schemas.microsoft.com/office/drawing/2014/main" val="4052192200"/>
                    </a:ext>
                  </a:extLst>
                </a:gridCol>
              </a:tblGrid>
              <a:tr h="535898">
                <a:tc>
                  <a:txBody>
                    <a:bodyPr/>
                    <a:lstStyle/>
                    <a:p>
                      <a:pPr algn="r"/>
                      <a:r>
                        <a:rPr lang="es-MX" sz="2400" dirty="0">
                          <a:solidFill>
                            <a:srgbClr val="002060"/>
                          </a:solidFill>
                          <a:latin typeface="+mj-lt"/>
                        </a:rPr>
                        <a:t>Nuestros</a:t>
                      </a:r>
                      <a:endParaRPr lang="es-CO" sz="2400" dirty="0">
                        <a:solidFill>
                          <a:srgbClr val="002060"/>
                        </a:solidFill>
                        <a:latin typeface="+mj-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2400" dirty="0">
                          <a:solidFill>
                            <a:srgbClr val="C00000"/>
                          </a:solidFill>
                          <a:latin typeface="+mj-lt"/>
                        </a:rPr>
                        <a:t>Valores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941012"/>
                  </a:ext>
                </a:extLst>
              </a:tr>
              <a:tr h="434673">
                <a:tc>
                  <a:txBody>
                    <a:bodyPr/>
                    <a:lstStyle/>
                    <a:p>
                      <a:pPr algn="r"/>
                      <a:r>
                        <a:rPr lang="es-MX" sz="1400" b="1" dirty="0">
                          <a:solidFill>
                            <a:schemeClr val="tx1">
                              <a:lumMod val="75000"/>
                              <a:lumOff val="25000"/>
                            </a:schemeClr>
                          </a:solidFill>
                          <a:latin typeface="+mn-lt"/>
                        </a:rPr>
                        <a:t>Integridad</a:t>
                      </a:r>
                      <a:endParaRPr lang="es-CO" sz="1400" b="1" dirty="0">
                        <a:solidFill>
                          <a:schemeClr val="tx1">
                            <a:lumMod val="75000"/>
                            <a:lumOff val="25000"/>
                          </a:schemeClr>
                        </a:solidFill>
                        <a:latin typeface="+mn-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s-MX" sz="1200" dirty="0"/>
                        <a:t>Actuamos con ética, transparencia y responsabilidad en cada proyecto.</a:t>
                      </a:r>
                      <a:endParaRPr lang="es-CO" sz="12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485177"/>
                  </a:ext>
                </a:extLst>
              </a:tr>
              <a:tr h="535898">
                <a:tc>
                  <a:txBody>
                    <a:bodyPr/>
                    <a:lstStyle/>
                    <a:p>
                      <a:pPr algn="r"/>
                      <a:r>
                        <a:rPr lang="es-MX" sz="1400" b="1" dirty="0">
                          <a:solidFill>
                            <a:schemeClr val="tx1">
                              <a:lumMod val="75000"/>
                              <a:lumOff val="25000"/>
                            </a:schemeClr>
                          </a:solidFill>
                          <a:latin typeface="+mn-lt"/>
                        </a:rPr>
                        <a:t>Confidencialidad:</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Segoe UI" panose="020B0502040204020203" pitchFamily="34" charset="0"/>
                        </a:rPr>
                        <a:t>Protegemos la información con responsabilidad, respeto y conciencia del activo estratégico de nuestros clientes.</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6238784"/>
                  </a:ext>
                </a:extLst>
              </a:tr>
              <a:tr h="535898">
                <a:tc>
                  <a:txBody>
                    <a:bodyPr/>
                    <a:lstStyle/>
                    <a:p>
                      <a:pPr algn="r"/>
                      <a:r>
                        <a:rPr lang="es-MX" sz="1400" b="1" dirty="0">
                          <a:solidFill>
                            <a:schemeClr val="tx1">
                              <a:lumMod val="75000"/>
                              <a:lumOff val="25000"/>
                            </a:schemeClr>
                          </a:solidFill>
                          <a:latin typeface="+mn-lt"/>
                        </a:rPr>
                        <a:t>Compromiso</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Segoe UI" panose="020B0502040204020203" pitchFamily="34" charset="0"/>
                        </a:rPr>
                        <a:t>Nos involucramos con pasión en cada proyecto, acompañamos a nuestros clientes con dedicación y enfoque en sus objetivos.</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6594505"/>
                  </a:ext>
                </a:extLst>
              </a:tr>
              <a:tr h="535898">
                <a:tc>
                  <a:txBody>
                    <a:bodyPr/>
                    <a:lstStyle/>
                    <a:p>
                      <a:pPr algn="r"/>
                      <a:r>
                        <a:rPr lang="es-MX" sz="1400" b="1" dirty="0">
                          <a:solidFill>
                            <a:schemeClr val="tx1">
                              <a:lumMod val="75000"/>
                              <a:lumOff val="25000"/>
                            </a:schemeClr>
                          </a:solidFill>
                          <a:latin typeface="+mn-lt"/>
                        </a:rPr>
                        <a:t>Innovación</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Segoe UI" panose="020B0502040204020203" pitchFamily="34" charset="0"/>
                        </a:rPr>
                        <a:t>Contribuimos activamente a construir entornos más seguros, éticos y sostenibles, aplicamos soluciones modernas y adaptables a cada entorno regulatorio.</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66309"/>
                  </a:ext>
                </a:extLst>
              </a:tr>
            </a:tbl>
          </a:graphicData>
        </a:graphic>
      </p:graphicFrame>
      <p:sp>
        <p:nvSpPr>
          <p:cNvPr id="8" name="Google Shape;68;p2">
            <a:extLst>
              <a:ext uri="{FF2B5EF4-FFF2-40B4-BE49-F238E27FC236}">
                <a16:creationId xmlns:a16="http://schemas.microsoft.com/office/drawing/2014/main" id="{1FC884B6-960B-4B19-97E5-C137EE48098D}"/>
              </a:ext>
            </a:extLst>
          </p:cNvPr>
          <p:cNvSpPr txBox="1">
            <a:spLocks/>
          </p:cNvSpPr>
          <p:nvPr/>
        </p:nvSpPr>
        <p:spPr>
          <a:xfrm>
            <a:off x="6105524" y="3098632"/>
            <a:ext cx="1724025"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buClr>
                <a:srgbClr val="161244"/>
              </a:buClr>
              <a:buSzPts val="3600"/>
            </a:pPr>
            <a:r>
              <a:rPr lang="es-CO" sz="1600" dirty="0">
                <a:solidFill>
                  <a:schemeClr val="tx1">
                    <a:lumMod val="65000"/>
                    <a:lumOff val="35000"/>
                  </a:schemeClr>
                </a:solidFill>
                <a:latin typeface="Montserrat Light" panose="00000400000000000000" pitchFamily="2" charset="0"/>
                <a:ea typeface="Segoe UI Black" panose="020B0A02040204020203" pitchFamily="34" charset="0"/>
                <a:cs typeface="Segoe UI Semibold" panose="020B0702040204020203" pitchFamily="34" charset="0"/>
                <a:sym typeface="Montserrat Black"/>
              </a:rPr>
              <a:t>(Saber – Hacer)</a:t>
            </a:r>
          </a:p>
        </p:txBody>
      </p:sp>
      <p:graphicFrame>
        <p:nvGraphicFramePr>
          <p:cNvPr id="9" name="Tabla 7">
            <a:extLst>
              <a:ext uri="{FF2B5EF4-FFF2-40B4-BE49-F238E27FC236}">
                <a16:creationId xmlns:a16="http://schemas.microsoft.com/office/drawing/2014/main" id="{74144CFA-9828-4B2C-8382-59BCA35E68DE}"/>
              </a:ext>
            </a:extLst>
          </p:cNvPr>
          <p:cNvGraphicFramePr>
            <a:graphicFrameLocks noGrp="1"/>
          </p:cNvGraphicFramePr>
          <p:nvPr>
            <p:extLst>
              <p:ext uri="{D42A27DB-BD31-4B8C-83A1-F6EECF244321}">
                <p14:modId xmlns:p14="http://schemas.microsoft.com/office/powerpoint/2010/main" val="204141913"/>
              </p:ext>
            </p:extLst>
          </p:nvPr>
        </p:nvGraphicFramePr>
        <p:xfrm>
          <a:off x="1222375" y="3136732"/>
          <a:ext cx="9912350" cy="2578265"/>
        </p:xfrm>
        <a:graphic>
          <a:graphicData uri="http://schemas.openxmlformats.org/drawingml/2006/table">
            <a:tbl>
              <a:tblPr firstRow="1" bandRow="1">
                <a:tableStyleId>{5C22544A-7EE6-4342-B048-85BDC9FD1C3A}</a:tableStyleId>
              </a:tblPr>
              <a:tblGrid>
                <a:gridCol w="2720975">
                  <a:extLst>
                    <a:ext uri="{9D8B030D-6E8A-4147-A177-3AD203B41FA5}">
                      <a16:colId xmlns:a16="http://schemas.microsoft.com/office/drawing/2014/main" val="2807122243"/>
                    </a:ext>
                  </a:extLst>
                </a:gridCol>
                <a:gridCol w="7191375">
                  <a:extLst>
                    <a:ext uri="{9D8B030D-6E8A-4147-A177-3AD203B41FA5}">
                      <a16:colId xmlns:a16="http://schemas.microsoft.com/office/drawing/2014/main" val="4052192200"/>
                    </a:ext>
                  </a:extLst>
                </a:gridCol>
              </a:tblGrid>
              <a:tr h="535898">
                <a:tc>
                  <a:txBody>
                    <a:bodyPr/>
                    <a:lstStyle/>
                    <a:p>
                      <a:pPr algn="r"/>
                      <a:r>
                        <a:rPr lang="es-MX" sz="2400" dirty="0">
                          <a:solidFill>
                            <a:srgbClr val="002060"/>
                          </a:solidFill>
                          <a:latin typeface="+mj-lt"/>
                        </a:rPr>
                        <a:t>Principios</a:t>
                      </a:r>
                      <a:endParaRPr lang="es-CO" sz="2400" dirty="0">
                        <a:solidFill>
                          <a:srgbClr val="002060"/>
                        </a:solidFill>
                        <a:latin typeface="+mj-lt"/>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MX" sz="2400" dirty="0">
                          <a:solidFill>
                            <a:srgbClr val="C00000"/>
                          </a:solidFill>
                          <a:latin typeface="+mj-lt"/>
                        </a:rPr>
                        <a:t>Corporativos</a:t>
                      </a: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4941012"/>
                  </a:ext>
                </a:extLst>
              </a:tr>
              <a:tr h="535898">
                <a:tc>
                  <a:txBody>
                    <a:bodyPr/>
                    <a:lstStyle/>
                    <a:p>
                      <a:pPr algn="r"/>
                      <a:r>
                        <a:rPr lang="es-MX" sz="1400" b="1" dirty="0">
                          <a:solidFill>
                            <a:schemeClr val="tx1">
                              <a:lumMod val="75000"/>
                              <a:lumOff val="25000"/>
                            </a:schemeClr>
                          </a:solidFill>
                          <a:latin typeface="+mn-lt"/>
                        </a:rPr>
                        <a:t>Legalidad</a:t>
                      </a:r>
                      <a:endParaRPr lang="es-CO" sz="1400" b="1" dirty="0">
                        <a:solidFill>
                          <a:schemeClr val="tx1">
                            <a:lumMod val="75000"/>
                            <a:lumOff val="25000"/>
                          </a:schemeClr>
                        </a:solidFill>
                        <a:latin typeface="+mn-lt"/>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s-MX" sz="1200" dirty="0"/>
                        <a:t>Hacemos que el cumplimiento normativo sea una ventaja competitiva, no solo una obligación, respetando los marcos normativos nacionales e internacionales.</a:t>
                      </a:r>
                      <a:endParaRPr lang="es-CO" sz="1200"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5485177"/>
                  </a:ext>
                </a:extLst>
              </a:tr>
              <a:tr h="535898">
                <a:tc>
                  <a:txBody>
                    <a:bodyPr/>
                    <a:lstStyle/>
                    <a:p>
                      <a:pPr algn="r"/>
                      <a:r>
                        <a:rPr lang="es-MX" sz="1400" b="1" dirty="0">
                          <a:solidFill>
                            <a:schemeClr val="tx1">
                              <a:lumMod val="75000"/>
                              <a:lumOff val="25000"/>
                            </a:schemeClr>
                          </a:solidFill>
                          <a:latin typeface="+mn-lt"/>
                        </a:rPr>
                        <a:t>Responsabilidad</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Times New Roman" panose="02020603050405020304" pitchFamily="18" charset="0"/>
                        </a:rPr>
                        <a:t>Integramos saberes legales, técnicos y humanos para ofrecer un enfoque verdaderamente integral con compromiso en cada proyecto.</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06238784"/>
                  </a:ext>
                </a:extLst>
              </a:tr>
              <a:tr h="535898">
                <a:tc>
                  <a:txBody>
                    <a:bodyPr/>
                    <a:lstStyle/>
                    <a:p>
                      <a:pPr algn="r"/>
                      <a:r>
                        <a:rPr lang="es-MX" sz="1400" b="1" dirty="0">
                          <a:solidFill>
                            <a:schemeClr val="tx1">
                              <a:lumMod val="75000"/>
                              <a:lumOff val="25000"/>
                            </a:schemeClr>
                          </a:solidFill>
                          <a:latin typeface="+mn-lt"/>
                        </a:rPr>
                        <a:t>Transparencia</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Times New Roman" panose="02020603050405020304" pitchFamily="18" charset="0"/>
                        </a:rPr>
                        <a:t>Nos comunicamos de forma clara, honesta y accesible, traducimos lo técnico en lenguaje comprensible, accesible y útil para la toma de decisiones de nuestros clientes.</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46594505"/>
                  </a:ext>
                </a:extLst>
              </a:tr>
              <a:tr h="434673">
                <a:tc>
                  <a:txBody>
                    <a:bodyPr/>
                    <a:lstStyle/>
                    <a:p>
                      <a:pPr algn="r"/>
                      <a:r>
                        <a:rPr lang="es-MX" sz="1400" b="1" dirty="0">
                          <a:solidFill>
                            <a:schemeClr val="tx1">
                              <a:lumMod val="75000"/>
                              <a:lumOff val="25000"/>
                            </a:schemeClr>
                          </a:solidFill>
                          <a:latin typeface="+mn-lt"/>
                        </a:rPr>
                        <a:t>Orientación al cliente</a:t>
                      </a:r>
                      <a:endParaRPr lang="es-CO" sz="1400" b="1" dirty="0">
                        <a:solidFill>
                          <a:schemeClr val="tx1">
                            <a:lumMod val="75000"/>
                            <a:lumOff val="25000"/>
                          </a:schemeClr>
                        </a:solidFill>
                        <a:latin typeface="+mn-lt"/>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dirty="0">
                          <a:effectLst/>
                          <a:ea typeface="Calibri" panose="020F0502020204030204" pitchFamily="34" charset="0"/>
                          <a:cs typeface="Times New Roman" panose="02020603050405020304" pitchFamily="18" charset="0"/>
                        </a:rPr>
                        <a:t>Diseñamos soluciones prácticas, efectivas y alineadas con los objetivos del negocio.</a:t>
                      </a:r>
                      <a:endParaRPr lang="es-CO" sz="1200" dirty="0">
                        <a:effectLst/>
                        <a:ea typeface="Calibri" panose="020F0502020204030204" pitchFamily="34" charset="0"/>
                        <a:cs typeface="Times New Roman" panose="02020603050405020304" pitchFamily="18"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366309"/>
                  </a:ext>
                </a:extLst>
              </a:tr>
            </a:tbl>
          </a:graphicData>
        </a:graphic>
      </p:graphicFrame>
      <p:sp>
        <p:nvSpPr>
          <p:cNvPr id="11" name="Freeform 10">
            <a:extLst>
              <a:ext uri="{FF2B5EF4-FFF2-40B4-BE49-F238E27FC236}">
                <a16:creationId xmlns:a16="http://schemas.microsoft.com/office/drawing/2014/main" id="{B9526693-FE86-4A53-9580-D4B95C61985E}"/>
              </a:ext>
            </a:extLst>
          </p:cNvPr>
          <p:cNvSpPr/>
          <p:nvPr/>
        </p:nvSpPr>
        <p:spPr>
          <a:xfrm>
            <a:off x="1578478" y="3098632"/>
            <a:ext cx="386808" cy="492464"/>
          </a:xfrm>
          <a:custGeom>
            <a:avLst/>
            <a:gdLst/>
            <a:ahLst/>
            <a:cxnLst/>
            <a:rect l="l" t="t" r="r" b="b"/>
            <a:pathLst>
              <a:path w="936566" h="1192388">
                <a:moveTo>
                  <a:pt x="0" y="0"/>
                </a:moveTo>
                <a:lnTo>
                  <a:pt x="936566" y="0"/>
                </a:lnTo>
                <a:lnTo>
                  <a:pt x="936566" y="1192387"/>
                </a:lnTo>
                <a:lnTo>
                  <a:pt x="0" y="11923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9">
            <a:extLst>
              <a:ext uri="{FF2B5EF4-FFF2-40B4-BE49-F238E27FC236}">
                <a16:creationId xmlns:a16="http://schemas.microsoft.com/office/drawing/2014/main" id="{83DCF238-94E3-4FFC-A8D8-7728D5FCD325}"/>
              </a:ext>
            </a:extLst>
          </p:cNvPr>
          <p:cNvSpPr/>
          <p:nvPr/>
        </p:nvSpPr>
        <p:spPr>
          <a:xfrm>
            <a:off x="1470843" y="295212"/>
            <a:ext cx="602077" cy="556100"/>
          </a:xfrm>
          <a:custGeom>
            <a:avLst/>
            <a:gdLst/>
            <a:ahLst/>
            <a:cxnLst/>
            <a:rect l="l" t="t" r="r" b="b"/>
            <a:pathLst>
              <a:path w="1192388" h="1101332">
                <a:moveTo>
                  <a:pt x="0" y="0"/>
                </a:moveTo>
                <a:lnTo>
                  <a:pt x="1192388" y="0"/>
                </a:lnTo>
                <a:lnTo>
                  <a:pt x="1192388" y="1101333"/>
                </a:lnTo>
                <a:lnTo>
                  <a:pt x="0" y="11013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10709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p2">
            <a:extLst>
              <a:ext uri="{FF2B5EF4-FFF2-40B4-BE49-F238E27FC236}">
                <a16:creationId xmlns:a16="http://schemas.microsoft.com/office/drawing/2014/main" id="{CFC45FFC-89C1-449D-A5AE-BF83596D200C}"/>
              </a:ext>
            </a:extLst>
          </p:cNvPr>
          <p:cNvSpPr txBox="1">
            <a:spLocks/>
          </p:cNvSpPr>
          <p:nvPr/>
        </p:nvSpPr>
        <p:spPr>
          <a:xfrm>
            <a:off x="1062037" y="1352579"/>
            <a:ext cx="10077450" cy="923925"/>
          </a:xfrm>
          <a:prstGeom prst="rect">
            <a:avLst/>
          </a:prstGeom>
          <a:noFill/>
          <a:ln>
            <a:noFill/>
          </a:ln>
        </p:spPr>
        <p:txBody>
          <a:bodyPr spcFirstLastPara="1" wrap="square" lIns="91425" tIns="91425" rIns="91425" bIns="91425"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Bef>
                <a:spcPts val="0"/>
              </a:spcBef>
              <a:buSzPts val="1800"/>
              <a:buFont typeface="Arial" panose="020B0604020202020204" pitchFamily="34" charset="0"/>
              <a:buNone/>
            </a:pPr>
            <a:r>
              <a:rPr lang="es-MX" sz="1800" dirty="0">
                <a:solidFill>
                  <a:schemeClr val="tx2">
                    <a:lumMod val="50000"/>
                  </a:schemeClr>
                </a:solidFill>
                <a:latin typeface="Montserrat" panose="00000500000000000000" pitchFamily="2" charset="0"/>
                <a:ea typeface="Montserrat"/>
                <a:cs typeface="Segoe UI Semibold" panose="020B0702040204020203" pitchFamily="34" charset="0"/>
                <a:sym typeface="Montserrat"/>
              </a:rPr>
              <a:t>Estos sistemas representan el marco regulatorio colombiano para la prevención de riesgos legales, financieros y reputacionales. Cada uno responde a normativas específicas y obligaciones sectoriales diferenciadas</a:t>
            </a:r>
            <a:endParaRPr lang="es-MX" sz="1800" b="1" dirty="0">
              <a:solidFill>
                <a:schemeClr val="tx2">
                  <a:lumMod val="50000"/>
                </a:schemeClr>
              </a:solidFill>
              <a:latin typeface="Montserrat" panose="00000500000000000000" pitchFamily="2" charset="0"/>
              <a:ea typeface="Montserrat"/>
              <a:cs typeface="Segoe UI Semibold" panose="020B0702040204020203" pitchFamily="34" charset="0"/>
              <a:sym typeface="Montserrat"/>
            </a:endParaRPr>
          </a:p>
        </p:txBody>
      </p:sp>
      <p:sp>
        <p:nvSpPr>
          <p:cNvPr id="3" name="Google Shape;68;p2">
            <a:extLst>
              <a:ext uri="{FF2B5EF4-FFF2-40B4-BE49-F238E27FC236}">
                <a16:creationId xmlns:a16="http://schemas.microsoft.com/office/drawing/2014/main" id="{B4A6C000-17DF-4570-A2E6-7B66C3FC3BA4}"/>
              </a:ext>
            </a:extLst>
          </p:cNvPr>
          <p:cNvSpPr txBox="1">
            <a:spLocks/>
          </p:cNvSpPr>
          <p:nvPr/>
        </p:nvSpPr>
        <p:spPr>
          <a:xfrm>
            <a:off x="2923453" y="271044"/>
            <a:ext cx="6354618"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161244"/>
              </a:buClr>
              <a:buSzPts val="3600"/>
            </a:pPr>
            <a:r>
              <a:rPr lang="es-MX" sz="3200" dirty="0">
                <a:solidFill>
                  <a:schemeClr val="bg1"/>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S</a:t>
            </a:r>
            <a:r>
              <a:rPr lang="es-CO" sz="3200" dirty="0">
                <a:solidFill>
                  <a:schemeClr val="bg1"/>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istemas de Cumplimiento</a:t>
            </a:r>
          </a:p>
        </p:txBody>
      </p:sp>
      <p:graphicFrame>
        <p:nvGraphicFramePr>
          <p:cNvPr id="4" name="Tabla 4">
            <a:extLst>
              <a:ext uri="{FF2B5EF4-FFF2-40B4-BE49-F238E27FC236}">
                <a16:creationId xmlns:a16="http://schemas.microsoft.com/office/drawing/2014/main" id="{3BDC17E9-22C8-474B-954E-EE53CD2D4B4A}"/>
              </a:ext>
            </a:extLst>
          </p:cNvPr>
          <p:cNvGraphicFramePr>
            <a:graphicFrameLocks noGrp="1"/>
          </p:cNvGraphicFramePr>
          <p:nvPr>
            <p:extLst>
              <p:ext uri="{D42A27DB-BD31-4B8C-83A1-F6EECF244321}">
                <p14:modId xmlns:p14="http://schemas.microsoft.com/office/powerpoint/2010/main" val="532099992"/>
              </p:ext>
            </p:extLst>
          </p:nvPr>
        </p:nvGraphicFramePr>
        <p:xfrm>
          <a:off x="311150" y="2818037"/>
          <a:ext cx="11569700" cy="2823088"/>
        </p:xfrm>
        <a:graphic>
          <a:graphicData uri="http://schemas.openxmlformats.org/drawingml/2006/table">
            <a:tbl>
              <a:tblPr firstRow="1" bandRow="1">
                <a:tableStyleId>{F5AB1C69-6EDB-4FF4-983F-18BD219EF322}</a:tableStyleId>
              </a:tblPr>
              <a:tblGrid>
                <a:gridCol w="2892425">
                  <a:extLst>
                    <a:ext uri="{9D8B030D-6E8A-4147-A177-3AD203B41FA5}">
                      <a16:colId xmlns:a16="http://schemas.microsoft.com/office/drawing/2014/main" val="249467903"/>
                    </a:ext>
                  </a:extLst>
                </a:gridCol>
                <a:gridCol w="2892425">
                  <a:extLst>
                    <a:ext uri="{9D8B030D-6E8A-4147-A177-3AD203B41FA5}">
                      <a16:colId xmlns:a16="http://schemas.microsoft.com/office/drawing/2014/main" val="980716483"/>
                    </a:ext>
                  </a:extLst>
                </a:gridCol>
                <a:gridCol w="2892425">
                  <a:extLst>
                    <a:ext uri="{9D8B030D-6E8A-4147-A177-3AD203B41FA5}">
                      <a16:colId xmlns:a16="http://schemas.microsoft.com/office/drawing/2014/main" val="622984299"/>
                    </a:ext>
                  </a:extLst>
                </a:gridCol>
                <a:gridCol w="2892425">
                  <a:extLst>
                    <a:ext uri="{9D8B030D-6E8A-4147-A177-3AD203B41FA5}">
                      <a16:colId xmlns:a16="http://schemas.microsoft.com/office/drawing/2014/main" val="2171732711"/>
                    </a:ext>
                  </a:extLst>
                </a:gridCol>
              </a:tblGrid>
              <a:tr h="627009">
                <a:tc>
                  <a:txBody>
                    <a:bodyPr/>
                    <a:lstStyle/>
                    <a:p>
                      <a:pPr algn="ctr"/>
                      <a:r>
                        <a:rPr lang="es-MX" dirty="0"/>
                        <a:t>SAGRILAFT</a:t>
                      </a:r>
                      <a:endParaRPr lang="es-CO" dirty="0"/>
                    </a:p>
                  </a:txBody>
                  <a:tcPr anchor="ctr">
                    <a:solidFill>
                      <a:srgbClr val="002060"/>
                    </a:solidFill>
                  </a:tcPr>
                </a:tc>
                <a:tc>
                  <a:txBody>
                    <a:bodyPr/>
                    <a:lstStyle/>
                    <a:p>
                      <a:pPr algn="ctr"/>
                      <a:r>
                        <a:rPr lang="es-MX" dirty="0"/>
                        <a:t>SARLAFT</a:t>
                      </a:r>
                      <a:endParaRPr lang="es-CO" dirty="0"/>
                    </a:p>
                  </a:txBody>
                  <a:tcPr anchor="ctr">
                    <a:solidFill>
                      <a:srgbClr val="002060"/>
                    </a:solidFill>
                  </a:tcPr>
                </a:tc>
                <a:tc>
                  <a:txBody>
                    <a:bodyPr/>
                    <a:lstStyle/>
                    <a:p>
                      <a:pPr algn="ctr"/>
                      <a:r>
                        <a:rPr lang="es-MX" dirty="0"/>
                        <a:t>PTEE</a:t>
                      </a:r>
                      <a:endParaRPr lang="es-CO" dirty="0"/>
                    </a:p>
                  </a:txBody>
                  <a:tcPr anchor="ctr">
                    <a:solidFill>
                      <a:srgbClr val="002060"/>
                    </a:solidFill>
                  </a:tcPr>
                </a:tc>
                <a:tc>
                  <a:txBody>
                    <a:bodyPr/>
                    <a:lstStyle/>
                    <a:p>
                      <a:pPr algn="ctr"/>
                      <a:r>
                        <a:rPr lang="es-MX" dirty="0"/>
                        <a:t>DATOS PERSONALES</a:t>
                      </a:r>
                      <a:endParaRPr lang="es-CO" dirty="0"/>
                    </a:p>
                  </a:txBody>
                  <a:tcPr anchor="ctr">
                    <a:solidFill>
                      <a:srgbClr val="002060"/>
                    </a:solidFill>
                  </a:tcPr>
                </a:tc>
                <a:extLst>
                  <a:ext uri="{0D108BD9-81ED-4DB2-BD59-A6C34878D82A}">
                    <a16:rowId xmlns:a16="http://schemas.microsoft.com/office/drawing/2014/main" val="3725093303"/>
                  </a:ext>
                </a:extLst>
              </a:tr>
              <a:tr h="555454">
                <a:tc>
                  <a:txBody>
                    <a:bodyPr/>
                    <a:lstStyle/>
                    <a:p>
                      <a:pPr marL="285750" indent="-285750" algn="l">
                        <a:buFont typeface="Arial" panose="020B0604020202020204" pitchFamily="34" charset="0"/>
                        <a:buChar char="•"/>
                      </a:pPr>
                      <a:r>
                        <a:rPr lang="es-CO" sz="1200" dirty="0">
                          <a:latin typeface="Montserrat Light" panose="00000400000000000000" pitchFamily="2" charset="0"/>
                        </a:rPr>
                        <a:t>Superintendencia de Sociedades.</a:t>
                      </a:r>
                    </a:p>
                  </a:txBody>
                  <a:tcPr anchor="ctr">
                    <a:solidFill>
                      <a:schemeClr val="bg1">
                        <a:lumMod val="85000"/>
                      </a:schemeClr>
                    </a:solidFill>
                  </a:tcPr>
                </a:tc>
                <a:tc>
                  <a:txBody>
                    <a:bodyPr/>
                    <a:lstStyle/>
                    <a:p>
                      <a:pPr marL="180975" indent="-180975" algn="l">
                        <a:buFont typeface="Arial" panose="020B0604020202020204" pitchFamily="34" charset="0"/>
                        <a:buChar char="•"/>
                      </a:pPr>
                      <a:r>
                        <a:rPr lang="es-CO" sz="1200" dirty="0">
                          <a:latin typeface="Montserrat Light" panose="00000400000000000000" pitchFamily="2" charset="0"/>
                        </a:rPr>
                        <a:t>Superintendencia Financiera</a:t>
                      </a:r>
                    </a:p>
                    <a:p>
                      <a:pPr marL="180975" indent="-180975" algn="l">
                        <a:buFont typeface="Arial" panose="020B0604020202020204" pitchFamily="34" charset="0"/>
                        <a:buChar char="•"/>
                      </a:pPr>
                      <a:r>
                        <a:rPr lang="es-CO" sz="1200" dirty="0">
                          <a:latin typeface="Montserrat Light" panose="00000400000000000000" pitchFamily="2" charset="0"/>
                        </a:rPr>
                        <a:t>Superintendencia de Transporte</a:t>
                      </a:r>
                    </a:p>
                  </a:txBody>
                  <a:tcPr anchor="ctr">
                    <a:solidFill>
                      <a:schemeClr val="bg1">
                        <a:lumMod val="85000"/>
                      </a:schemeClr>
                    </a:solidFill>
                  </a:tcPr>
                </a:tc>
                <a:tc>
                  <a:txBody>
                    <a:bodyPr/>
                    <a:lstStyle/>
                    <a:p>
                      <a:pPr marL="104775" indent="-104775" algn="l">
                        <a:buFont typeface="Arial" panose="020B0604020202020204" pitchFamily="34" charset="0"/>
                        <a:buChar char="•"/>
                      </a:pPr>
                      <a:r>
                        <a:rPr lang="es-CO" sz="1200" dirty="0">
                          <a:latin typeface="Montserrat Light" panose="00000400000000000000" pitchFamily="2" charset="0"/>
                        </a:rPr>
                        <a:t>Superintendencia Sociedades</a:t>
                      </a:r>
                    </a:p>
                    <a:p>
                      <a:pPr marL="104775" indent="-104775" algn="l">
                        <a:buFont typeface="Arial" panose="020B0604020202020204" pitchFamily="34" charset="0"/>
                        <a:buChar char="•"/>
                      </a:pPr>
                      <a:r>
                        <a:rPr lang="es-CO" sz="1200" dirty="0">
                          <a:latin typeface="Montserrat Light" panose="00000400000000000000" pitchFamily="2" charset="0"/>
                        </a:rPr>
                        <a:t>Superintendencia de Transporte</a:t>
                      </a:r>
                    </a:p>
                  </a:txBody>
                  <a:tcPr anchor="ctr">
                    <a:solidFill>
                      <a:schemeClr val="bg1">
                        <a:lumMod val="85000"/>
                      </a:schemeClr>
                    </a:solidFill>
                  </a:tcPr>
                </a:tc>
                <a:tc>
                  <a:txBody>
                    <a:bodyPr/>
                    <a:lstStyle/>
                    <a:p>
                      <a:pPr marL="180975" indent="-180975" algn="l">
                        <a:buFont typeface="Arial" panose="020B0604020202020204" pitchFamily="34" charset="0"/>
                        <a:buChar char="•"/>
                      </a:pPr>
                      <a:r>
                        <a:rPr lang="es-CO" sz="1200" dirty="0">
                          <a:latin typeface="Montserrat Light" panose="00000400000000000000" pitchFamily="2" charset="0"/>
                        </a:rPr>
                        <a:t>Superintendencia de Industria y Comercio</a:t>
                      </a:r>
                    </a:p>
                  </a:txBody>
                  <a:tcPr anchor="ctr">
                    <a:solidFill>
                      <a:schemeClr val="bg1">
                        <a:lumMod val="85000"/>
                      </a:schemeClr>
                    </a:solidFill>
                  </a:tcPr>
                </a:tc>
                <a:extLst>
                  <a:ext uri="{0D108BD9-81ED-4DB2-BD59-A6C34878D82A}">
                    <a16:rowId xmlns:a16="http://schemas.microsoft.com/office/drawing/2014/main" val="1266679143"/>
                  </a:ext>
                </a:extLst>
              </a:tr>
              <a:tr h="1640625">
                <a:tc>
                  <a:txBody>
                    <a:bodyPr/>
                    <a:lstStyle/>
                    <a:p>
                      <a:pPr algn="just"/>
                      <a:r>
                        <a:rPr lang="es-MX" sz="1200" dirty="0"/>
                        <a:t>Sistema de Autocontrol y Gestión del Riesgo Integral de Lavado de Activos, Financiación del Terrorismo y Financiación de la Proliferación de Armas de Destrucción Masiva.</a:t>
                      </a:r>
                      <a:endParaRPr lang="es-CO" sz="1200" dirty="0"/>
                    </a:p>
                  </a:txBody>
                  <a:tcPr/>
                </a:tc>
                <a:tc>
                  <a:txBody>
                    <a:bodyPr/>
                    <a:lstStyle/>
                    <a:p>
                      <a:pPr algn="just"/>
                      <a:r>
                        <a:rPr lang="es-MX" sz="1200" dirty="0"/>
                        <a:t>Sistema de Administración de Riesgo de Lavado de Activos y Financiación del Terrorismo, enfocado específicamente en entidades del sector financiero y transporte.</a:t>
                      </a:r>
                      <a:endParaRPr lang="es-CO" sz="1200" dirty="0"/>
                    </a:p>
                  </a:txBody>
                  <a:tcPr/>
                </a:tc>
                <a:tc>
                  <a:txBody>
                    <a:bodyPr/>
                    <a:lstStyle/>
                    <a:p>
                      <a:pPr algn="just"/>
                      <a:r>
                        <a:rPr lang="es-MX" sz="1200" dirty="0"/>
                        <a:t>Programa de Transparencia y Ética Empresarial, orientado a la prevención de actos de corrupción, soborno transnacional y fraude corporativo.</a:t>
                      </a:r>
                      <a:endParaRPr lang="es-CO" sz="1200" dirty="0"/>
                    </a:p>
                  </a:txBody>
                  <a:tcPr/>
                </a:tc>
                <a:tc>
                  <a:txBody>
                    <a:bodyPr/>
                    <a:lstStyle/>
                    <a:p>
                      <a:pPr algn="just"/>
                      <a:r>
                        <a:rPr lang="es-MX" sz="1200" dirty="0"/>
                        <a:t>Programa para el Tratamiento de Datos Personales, protege los datos contra el acceso no autorizado y asegura que las organizaciones respondan a la normatividad legal vigente.</a:t>
                      </a:r>
                      <a:endParaRPr lang="es-CO" sz="1200" dirty="0"/>
                    </a:p>
                  </a:txBody>
                  <a:tcPr/>
                </a:tc>
                <a:extLst>
                  <a:ext uri="{0D108BD9-81ED-4DB2-BD59-A6C34878D82A}">
                    <a16:rowId xmlns:a16="http://schemas.microsoft.com/office/drawing/2014/main" val="4065187872"/>
                  </a:ext>
                </a:extLst>
              </a:tr>
            </a:tbl>
          </a:graphicData>
        </a:graphic>
      </p:graphicFrame>
    </p:spTree>
    <p:extLst>
      <p:ext uri="{BB962C8B-B14F-4D97-AF65-F5344CB8AC3E}">
        <p14:creationId xmlns:p14="http://schemas.microsoft.com/office/powerpoint/2010/main" val="2171756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F2CF2B46-DE68-4777-BD16-3EC6B85E1F7B}"/>
              </a:ext>
            </a:extLst>
          </p:cNvPr>
          <p:cNvGraphicFramePr>
            <a:graphicFrameLocks noGrp="1"/>
          </p:cNvGraphicFramePr>
          <p:nvPr>
            <p:extLst>
              <p:ext uri="{D42A27DB-BD31-4B8C-83A1-F6EECF244321}">
                <p14:modId xmlns:p14="http://schemas.microsoft.com/office/powerpoint/2010/main" val="1668249065"/>
              </p:ext>
            </p:extLst>
          </p:nvPr>
        </p:nvGraphicFramePr>
        <p:xfrm>
          <a:off x="311150" y="1183481"/>
          <a:ext cx="11569700" cy="4491038"/>
        </p:xfrm>
        <a:graphic>
          <a:graphicData uri="http://schemas.openxmlformats.org/drawingml/2006/table">
            <a:tbl>
              <a:tblPr firstRow="1" bandRow="1">
                <a:tableStyleId>{F5AB1C69-6EDB-4FF4-983F-18BD219EF322}</a:tableStyleId>
              </a:tblPr>
              <a:tblGrid>
                <a:gridCol w="1473200">
                  <a:extLst>
                    <a:ext uri="{9D8B030D-6E8A-4147-A177-3AD203B41FA5}">
                      <a16:colId xmlns:a16="http://schemas.microsoft.com/office/drawing/2014/main" val="2235496086"/>
                    </a:ext>
                  </a:extLst>
                </a:gridCol>
                <a:gridCol w="2524125">
                  <a:extLst>
                    <a:ext uri="{9D8B030D-6E8A-4147-A177-3AD203B41FA5}">
                      <a16:colId xmlns:a16="http://schemas.microsoft.com/office/drawing/2014/main" val="2813018264"/>
                    </a:ext>
                  </a:extLst>
                </a:gridCol>
                <a:gridCol w="2524125">
                  <a:extLst>
                    <a:ext uri="{9D8B030D-6E8A-4147-A177-3AD203B41FA5}">
                      <a16:colId xmlns:a16="http://schemas.microsoft.com/office/drawing/2014/main" val="451965173"/>
                    </a:ext>
                  </a:extLst>
                </a:gridCol>
                <a:gridCol w="2524125">
                  <a:extLst>
                    <a:ext uri="{9D8B030D-6E8A-4147-A177-3AD203B41FA5}">
                      <a16:colId xmlns:a16="http://schemas.microsoft.com/office/drawing/2014/main" val="3900508044"/>
                    </a:ext>
                  </a:extLst>
                </a:gridCol>
                <a:gridCol w="2524125">
                  <a:extLst>
                    <a:ext uri="{9D8B030D-6E8A-4147-A177-3AD203B41FA5}">
                      <a16:colId xmlns:a16="http://schemas.microsoft.com/office/drawing/2014/main" val="683331648"/>
                    </a:ext>
                  </a:extLst>
                </a:gridCol>
              </a:tblGrid>
              <a:tr h="651746">
                <a:tc>
                  <a:txBody>
                    <a:bodyPr/>
                    <a:lstStyle/>
                    <a:p>
                      <a:pPr algn="ctr"/>
                      <a:r>
                        <a:rPr lang="es-MX" sz="1200" dirty="0">
                          <a:solidFill>
                            <a:schemeClr val="bg1"/>
                          </a:solidFill>
                          <a:latin typeface="+mn-lt"/>
                        </a:rPr>
                        <a:t>Criterio</a:t>
                      </a:r>
                      <a:endParaRPr lang="es-CO" sz="1200" dirty="0">
                        <a:solidFill>
                          <a:schemeClr val="bg1"/>
                        </a:solidFill>
                        <a:latin typeface="+mn-lt"/>
                      </a:endParaRPr>
                    </a:p>
                  </a:txBody>
                  <a:tcPr anchor="ctr">
                    <a:lnL w="12700" cmpd="sng">
                      <a:noFill/>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algn="ctr"/>
                      <a:r>
                        <a:rPr lang="es-MX" sz="1200" dirty="0">
                          <a:solidFill>
                            <a:schemeClr val="bg1"/>
                          </a:solidFill>
                          <a:latin typeface="+mn-lt"/>
                        </a:rPr>
                        <a:t>SAGRILAFT</a:t>
                      </a:r>
                      <a:endParaRPr lang="es-CO" sz="1200" dirty="0">
                        <a:solidFill>
                          <a:schemeClr val="bg1"/>
                        </a:solidFill>
                        <a:latin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algn="ctr"/>
                      <a:r>
                        <a:rPr lang="es-MX" sz="1200" dirty="0">
                          <a:solidFill>
                            <a:schemeClr val="bg1"/>
                          </a:solidFill>
                          <a:latin typeface="+mn-lt"/>
                        </a:rPr>
                        <a:t>SARLAFT</a:t>
                      </a:r>
                      <a:endParaRPr lang="es-CO" sz="1200" dirty="0">
                        <a:solidFill>
                          <a:schemeClr val="bg1"/>
                        </a:solidFill>
                        <a:latin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algn="ctr"/>
                      <a:r>
                        <a:rPr lang="es-MX" sz="1200" dirty="0">
                          <a:solidFill>
                            <a:schemeClr val="bg1"/>
                          </a:solidFill>
                          <a:latin typeface="+mn-lt"/>
                        </a:rPr>
                        <a:t>PTEE</a:t>
                      </a:r>
                      <a:endParaRPr lang="es-CO" sz="1200" dirty="0">
                        <a:solidFill>
                          <a:schemeClr val="bg1"/>
                        </a:solidFill>
                        <a:latin typeface="+mn-lt"/>
                      </a:endParaRPr>
                    </a:p>
                  </a:txBody>
                  <a:tcPr anchor="ctr">
                    <a:lnL w="19050" cap="flat" cmpd="sng" algn="ctr">
                      <a:solidFill>
                        <a:schemeClr val="bg1"/>
                      </a:solidFill>
                      <a:prstDash val="solid"/>
                      <a:round/>
                      <a:headEnd type="none" w="med" len="med"/>
                      <a:tailEnd type="none" w="med" len="med"/>
                    </a:lnL>
                    <a:lnR w="190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02060"/>
                    </a:solidFill>
                  </a:tcPr>
                </a:tc>
                <a:tc>
                  <a:txBody>
                    <a:bodyPr/>
                    <a:lstStyle/>
                    <a:p>
                      <a:pPr algn="ctr"/>
                      <a:r>
                        <a:rPr lang="es-MX" sz="1200" dirty="0">
                          <a:solidFill>
                            <a:schemeClr val="bg1"/>
                          </a:solidFill>
                          <a:latin typeface="+mn-lt"/>
                        </a:rPr>
                        <a:t>DATOS PERSONALES</a:t>
                      </a:r>
                      <a:endParaRPr lang="es-CO" sz="1200" dirty="0">
                        <a:solidFill>
                          <a:schemeClr val="bg1"/>
                        </a:solidFill>
                        <a:latin typeface="+mn-lt"/>
                      </a:endParaRPr>
                    </a:p>
                  </a:txBody>
                  <a:tcPr anchor="ctr">
                    <a:lnL w="19050" cap="flat" cmpd="sng" algn="ctr">
                      <a:solidFill>
                        <a:schemeClr val="bg1"/>
                      </a:solid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002060"/>
                    </a:solidFill>
                  </a:tcPr>
                </a:tc>
                <a:extLst>
                  <a:ext uri="{0D108BD9-81ED-4DB2-BD59-A6C34878D82A}">
                    <a16:rowId xmlns:a16="http://schemas.microsoft.com/office/drawing/2014/main" val="2672351667"/>
                  </a:ext>
                </a:extLst>
              </a:tr>
              <a:tr h="959823">
                <a:tc>
                  <a:txBody>
                    <a:bodyPr/>
                    <a:lstStyle/>
                    <a:p>
                      <a:pPr algn="ctr"/>
                      <a:r>
                        <a:rPr lang="es-MX" sz="1200" dirty="0">
                          <a:solidFill>
                            <a:schemeClr val="tx1"/>
                          </a:solidFill>
                          <a:latin typeface="+mn-lt"/>
                        </a:rPr>
                        <a:t>Normativa Principal</a:t>
                      </a:r>
                      <a:endParaRPr lang="es-CO" sz="1200" dirty="0">
                        <a:solidFill>
                          <a:schemeClr val="tx1"/>
                        </a:solidFill>
                        <a:latin typeface="+mn-lt"/>
                      </a:endParaRPr>
                    </a:p>
                  </a:txBody>
                  <a:tcPr anchor="ctr">
                    <a:lnL w="12700" cmpd="sng">
                      <a:noFill/>
                    </a:lnL>
                    <a:lnR w="19050" cap="flat" cmpd="sng" algn="ctr">
                      <a:solidFill>
                        <a:srgbClr val="002060"/>
                      </a:solidFill>
                      <a:prstDash val="solid"/>
                      <a:round/>
                      <a:headEnd type="none" w="med" len="med"/>
                      <a:tailEnd type="none" w="med" len="med"/>
                    </a:lnR>
                    <a:lnT w="38100" cmpd="sng">
                      <a:noFill/>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solidFill>
                            <a:schemeClr val="tx1"/>
                          </a:solidFill>
                          <a:latin typeface="+mn-lt"/>
                        </a:rPr>
                        <a:t>Circular Externa 100-000016 de 2020 (SuperSociedades)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38100" cmpd="sng">
                      <a:noFill/>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solidFill>
                            <a:schemeClr val="tx1"/>
                          </a:solidFill>
                          <a:latin typeface="+mn-lt"/>
                        </a:rPr>
                        <a:t>Circular Básica Jurídica 100-000005 de la Superfinanciera</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38100" cmpd="sng">
                      <a:noFill/>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t>Ley 1474 de 2011 (Estatuto Anticorrupción) y la Ley 1778 de 2016</a:t>
                      </a:r>
                      <a:r>
                        <a:rPr lang="es-CO" sz="1200" dirty="0"/>
                        <a:t>, Circular Externa 100-000011 de 2021</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38100" cmpd="sng">
                      <a:noFill/>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t>Ley Estatutaria 1581 de 2012, Decreto 1377 de 2013, RGPD (referencial), ISO 27701</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2700" cmpd="sng">
                      <a:noFill/>
                    </a:lnR>
                    <a:lnT w="38100" cmpd="sng">
                      <a:noFill/>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extLst>
                  <a:ext uri="{0D108BD9-81ED-4DB2-BD59-A6C34878D82A}">
                    <a16:rowId xmlns:a16="http://schemas.microsoft.com/office/drawing/2014/main" val="521064584"/>
                  </a:ext>
                </a:extLst>
              </a:tr>
              <a:tr h="959823">
                <a:tc>
                  <a:txBody>
                    <a:bodyPr/>
                    <a:lstStyle/>
                    <a:p>
                      <a:pPr algn="ctr"/>
                      <a:r>
                        <a:rPr lang="es-MX" sz="1200" dirty="0">
                          <a:solidFill>
                            <a:schemeClr val="tx1"/>
                          </a:solidFill>
                          <a:latin typeface="+mn-lt"/>
                        </a:rPr>
                        <a:t>Sectores Obligados</a:t>
                      </a:r>
                      <a:endParaRPr lang="es-CO" sz="1200" dirty="0">
                        <a:solidFill>
                          <a:schemeClr val="tx1"/>
                        </a:solidFill>
                        <a:latin typeface="+mn-lt"/>
                      </a:endParaRPr>
                    </a:p>
                  </a:txBody>
                  <a:tcPr anchor="ctr">
                    <a:lnL w="12700" cmpd="sng">
                      <a:noFill/>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t>Empresas vigiladas por la SuperSociedades que cumplan ciertos umbrales financieros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solidFill>
                            <a:schemeClr val="tx1"/>
                          </a:solidFill>
                          <a:latin typeface="+mn-lt"/>
                        </a:rPr>
                        <a:t>Entidades </a:t>
                      </a:r>
                      <a:r>
                        <a:rPr lang="es-CO" sz="1200" dirty="0"/>
                        <a:t>vigiladas por la </a:t>
                      </a:r>
                      <a:r>
                        <a:rPr lang="es-MX" sz="1200" dirty="0">
                          <a:solidFill>
                            <a:schemeClr val="tx1"/>
                          </a:solidFill>
                          <a:latin typeface="+mn-lt"/>
                        </a:rPr>
                        <a:t>Superfinanciera y empresas del sector de transporte (Carga y Pasajeros)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solidFill>
                            <a:schemeClr val="tx1"/>
                          </a:solidFill>
                          <a:latin typeface="+mn-lt"/>
                        </a:rPr>
                        <a:t>Empresas con contratos con el Estado o que superen umbrales de ingresos/patrimonio</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t>Toda empresa que trate datos personales en Colombia</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2700" cmpd="sng">
                      <a:noFill/>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20000"/>
                        <a:alpha val="30000"/>
                      </a:schemeClr>
                    </a:solidFill>
                  </a:tcPr>
                </a:tc>
                <a:extLst>
                  <a:ext uri="{0D108BD9-81ED-4DB2-BD59-A6C34878D82A}">
                    <a16:rowId xmlns:a16="http://schemas.microsoft.com/office/drawing/2014/main" val="3942878395"/>
                  </a:ext>
                </a:extLst>
              </a:tr>
              <a:tr h="959823">
                <a:tc>
                  <a:txBody>
                    <a:bodyPr/>
                    <a:lstStyle/>
                    <a:p>
                      <a:pPr algn="ctr"/>
                      <a:r>
                        <a:rPr lang="es-MX" sz="1200" dirty="0">
                          <a:solidFill>
                            <a:schemeClr val="tx1"/>
                          </a:solidFill>
                          <a:latin typeface="+mn-lt"/>
                        </a:rPr>
                        <a:t>Enfoque Principal</a:t>
                      </a:r>
                      <a:endParaRPr lang="es-CO" sz="1200" dirty="0">
                        <a:solidFill>
                          <a:schemeClr val="tx1"/>
                        </a:solidFill>
                        <a:latin typeface="+mn-lt"/>
                      </a:endParaRPr>
                    </a:p>
                  </a:txBody>
                  <a:tcPr anchor="ctr">
                    <a:lnL w="12700" cmpd="sng">
                      <a:noFill/>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t>Gestión del riesgo </a:t>
                      </a:r>
                      <a:r>
                        <a:rPr lang="es-MX" sz="1200" dirty="0">
                          <a:solidFill>
                            <a:schemeClr val="tx1"/>
                          </a:solidFill>
                          <a:latin typeface="+mn-lt"/>
                        </a:rPr>
                        <a:t>del LA/FT/FPADM de forma integral y transversal </a:t>
                      </a:r>
                      <a:r>
                        <a:rPr lang="es-CO" sz="1200" dirty="0"/>
                        <a:t>en el sector real</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solidFill>
                            <a:schemeClr val="tx1"/>
                          </a:solidFill>
                          <a:latin typeface="+mn-lt"/>
                        </a:rPr>
                        <a:t>Administración especifica de riesgos de LA/FT en operaciones financieras y logísticas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solidFill>
                            <a:schemeClr val="tx1"/>
                          </a:solidFill>
                          <a:latin typeface="+mn-lt"/>
                        </a:rPr>
                        <a:t>Prevención de corrupción, soborno transnacional y fraude corporativo</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tc>
                  <a:txBody>
                    <a:bodyPr/>
                    <a:lstStyle/>
                    <a:p>
                      <a:pPr algn="ctr"/>
                      <a:r>
                        <a:rPr lang="es-MX" sz="1200" dirty="0"/>
                        <a:t>Protección de los derechos fundamentales de los titulares de datos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2700" cmpd="sng">
                      <a:noFill/>
                    </a:lnR>
                    <a:lnT w="19050" cap="flat" cmpd="sng" algn="ctr">
                      <a:solidFill>
                        <a:srgbClr val="002060"/>
                      </a:solidFill>
                      <a:prstDash val="sysDot"/>
                      <a:round/>
                      <a:headEnd type="none" w="med" len="med"/>
                      <a:tailEnd type="none" w="med" len="med"/>
                    </a:lnT>
                    <a:lnB w="19050" cap="flat" cmpd="sng" algn="ctr">
                      <a:solidFill>
                        <a:srgbClr val="002060"/>
                      </a:solidFill>
                      <a:prstDash val="sysDot"/>
                      <a:round/>
                      <a:headEnd type="none" w="med" len="med"/>
                      <a:tailEnd type="none" w="med" len="med"/>
                    </a:lnB>
                    <a:lnTlToBr w="12700" cmpd="sng">
                      <a:noFill/>
                      <a:prstDash val="solid"/>
                    </a:lnTlToBr>
                    <a:lnBlToTr w="12700" cmpd="sng">
                      <a:noFill/>
                      <a:prstDash val="solid"/>
                    </a:lnBlToTr>
                    <a:solidFill>
                      <a:schemeClr val="accent3">
                        <a:tint val="40000"/>
                        <a:alpha val="30000"/>
                      </a:schemeClr>
                    </a:solidFill>
                  </a:tcPr>
                </a:tc>
                <a:extLst>
                  <a:ext uri="{0D108BD9-81ED-4DB2-BD59-A6C34878D82A}">
                    <a16:rowId xmlns:a16="http://schemas.microsoft.com/office/drawing/2014/main" val="890436595"/>
                  </a:ext>
                </a:extLst>
              </a:tr>
              <a:tr h="959823">
                <a:tc>
                  <a:txBody>
                    <a:bodyPr/>
                    <a:lstStyle/>
                    <a:p>
                      <a:pPr algn="ctr"/>
                      <a:r>
                        <a:rPr lang="es-MX" sz="1200" dirty="0">
                          <a:solidFill>
                            <a:schemeClr val="tx1"/>
                          </a:solidFill>
                          <a:latin typeface="+mn-lt"/>
                        </a:rPr>
                        <a:t>Objetivos Clave</a:t>
                      </a:r>
                      <a:endParaRPr lang="es-CO" sz="1200" dirty="0">
                        <a:solidFill>
                          <a:schemeClr val="tx1"/>
                        </a:solidFill>
                        <a:latin typeface="+mn-lt"/>
                      </a:endParaRPr>
                    </a:p>
                  </a:txBody>
                  <a:tcPr anchor="ctr">
                    <a:lnL w="12700" cmpd="sng">
                      <a:noFill/>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solidFill>
                            <a:schemeClr val="tx1"/>
                          </a:solidFill>
                          <a:latin typeface="+mn-lt"/>
                        </a:rPr>
                        <a:t>Implementar controles internos para prevenir operaciones ilícitas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solidFill>
                            <a:schemeClr val="tx1"/>
                          </a:solidFill>
                          <a:latin typeface="+mn-lt"/>
                        </a:rPr>
                        <a:t>Identificar, medir, controlar y monitorear riesgos LA/FT</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solidFill>
                            <a:schemeClr val="tx1"/>
                          </a:solidFill>
                          <a:latin typeface="+mn-lt"/>
                        </a:rPr>
                        <a:t>Fomentar cultura de integridad, transparencia y ética en todas las operaciones empresariales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3">
                        <a:tint val="20000"/>
                        <a:alpha val="30000"/>
                      </a:schemeClr>
                    </a:solidFill>
                  </a:tcPr>
                </a:tc>
                <a:tc>
                  <a:txBody>
                    <a:bodyPr/>
                    <a:lstStyle/>
                    <a:p>
                      <a:pPr algn="ctr"/>
                      <a:r>
                        <a:rPr lang="es-MX" sz="1200" dirty="0"/>
                        <a:t>Garantizar el tratamiento legítimo, seguro y transparente de los datos personales</a:t>
                      </a:r>
                      <a:endParaRPr lang="es-CO" sz="1200" dirty="0">
                        <a:solidFill>
                          <a:schemeClr val="tx1"/>
                        </a:solidFill>
                        <a:latin typeface="+mn-lt"/>
                      </a:endParaRPr>
                    </a:p>
                  </a:txBody>
                  <a:tcPr anchor="ctr">
                    <a:lnL w="19050" cap="flat" cmpd="sng" algn="ctr">
                      <a:solidFill>
                        <a:srgbClr val="002060"/>
                      </a:solidFill>
                      <a:prstDash val="solid"/>
                      <a:round/>
                      <a:headEnd type="none" w="med" len="med"/>
                      <a:tailEnd type="none" w="med" len="med"/>
                    </a:lnL>
                    <a:lnR w="12700" cmpd="sng">
                      <a:noFill/>
                    </a:lnR>
                    <a:lnT w="19050" cap="flat" cmpd="sng" algn="ctr">
                      <a:solidFill>
                        <a:srgbClr val="002060"/>
                      </a:solidFill>
                      <a:prstDash val="sysDot"/>
                      <a:round/>
                      <a:headEnd type="none" w="med" len="med"/>
                      <a:tailEnd type="none" w="med" len="med"/>
                    </a:lnT>
                    <a:lnB w="12700" cmpd="sng">
                      <a:noFill/>
                    </a:lnB>
                    <a:lnTlToBr w="12700" cmpd="sng">
                      <a:noFill/>
                      <a:prstDash val="solid"/>
                    </a:lnTlToBr>
                    <a:lnBlToTr w="12700" cmpd="sng">
                      <a:noFill/>
                      <a:prstDash val="solid"/>
                    </a:lnBlToTr>
                    <a:solidFill>
                      <a:schemeClr val="accent3">
                        <a:tint val="20000"/>
                        <a:alpha val="30000"/>
                      </a:schemeClr>
                    </a:solidFill>
                  </a:tcPr>
                </a:tc>
                <a:extLst>
                  <a:ext uri="{0D108BD9-81ED-4DB2-BD59-A6C34878D82A}">
                    <a16:rowId xmlns:a16="http://schemas.microsoft.com/office/drawing/2014/main" val="1876117809"/>
                  </a:ext>
                </a:extLst>
              </a:tr>
            </a:tbl>
          </a:graphicData>
        </a:graphic>
      </p:graphicFrame>
      <p:sp>
        <p:nvSpPr>
          <p:cNvPr id="3" name="Google Shape;68;p2">
            <a:extLst>
              <a:ext uri="{FF2B5EF4-FFF2-40B4-BE49-F238E27FC236}">
                <a16:creationId xmlns:a16="http://schemas.microsoft.com/office/drawing/2014/main" id="{CE07B496-3DF8-4DA6-96B2-F70D1A6A326A}"/>
              </a:ext>
            </a:extLst>
          </p:cNvPr>
          <p:cNvSpPr txBox="1">
            <a:spLocks/>
          </p:cNvSpPr>
          <p:nvPr/>
        </p:nvSpPr>
        <p:spPr>
          <a:xfrm>
            <a:off x="2923453" y="271044"/>
            <a:ext cx="6354618" cy="540001"/>
          </a:xfrm>
          <a:prstGeom prst="rect">
            <a:avLst/>
          </a:prstGeom>
          <a:noFill/>
          <a:ln>
            <a:noFill/>
          </a:ln>
        </p:spPr>
        <p:txBody>
          <a:bodyPr spcFirstLastPara="1" wrap="square" lIns="68550" tIns="68550" rIns="68550" bIns="6855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Clr>
                <a:srgbClr val="161244"/>
              </a:buClr>
              <a:buSzPts val="3600"/>
            </a:pPr>
            <a:r>
              <a:rPr lang="es-MX"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Comparativa entre los S</a:t>
            </a:r>
            <a:r>
              <a:rPr lang="es-CO"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istemas de Cumplimiento</a:t>
            </a:r>
          </a:p>
        </p:txBody>
      </p:sp>
    </p:spTree>
    <p:extLst>
      <p:ext uri="{BB962C8B-B14F-4D97-AF65-F5344CB8AC3E}">
        <p14:creationId xmlns:p14="http://schemas.microsoft.com/office/powerpoint/2010/main" val="1515252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F4DC48BB-B34F-4615-94AD-9CD1A5DB2F48}"/>
              </a:ext>
            </a:extLst>
          </p:cNvPr>
          <p:cNvSpPr txBox="1">
            <a:spLocks/>
          </p:cNvSpPr>
          <p:nvPr/>
        </p:nvSpPr>
        <p:spPr>
          <a:xfrm>
            <a:off x="494908" y="2398251"/>
            <a:ext cx="7725455" cy="15330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sz="6000" dirty="0">
                <a:solidFill>
                  <a:srgbClr val="002060"/>
                </a:solidFill>
                <a:latin typeface="Montserrat Black" panose="00000A00000000000000" pitchFamily="2" charset="0"/>
                <a:ea typeface="Segoe UI Black" panose="020B0A02040204020203" pitchFamily="34" charset="0"/>
              </a:rPr>
              <a:t>Protección de datos personales</a:t>
            </a:r>
            <a:endParaRPr lang="es-CO" sz="6000" dirty="0">
              <a:solidFill>
                <a:srgbClr val="002060"/>
              </a:solidFill>
              <a:latin typeface="Montserrat Black" panose="00000A00000000000000" pitchFamily="2" charset="0"/>
              <a:ea typeface="Segoe UI Black" panose="020B0A02040204020203" pitchFamily="34" charset="0"/>
            </a:endParaRPr>
          </a:p>
        </p:txBody>
      </p:sp>
      <p:sp>
        <p:nvSpPr>
          <p:cNvPr id="3" name="Rectángulo: esquinas superiores redondeadas 2">
            <a:extLst>
              <a:ext uri="{FF2B5EF4-FFF2-40B4-BE49-F238E27FC236}">
                <a16:creationId xmlns:a16="http://schemas.microsoft.com/office/drawing/2014/main" id="{900A2798-1D59-4F1B-9ADF-4C92098109D1}"/>
              </a:ext>
            </a:extLst>
          </p:cNvPr>
          <p:cNvSpPr/>
          <p:nvPr/>
        </p:nvSpPr>
        <p:spPr>
          <a:xfrm rot="5400000">
            <a:off x="3458569" y="720630"/>
            <a:ext cx="569511" cy="7486650"/>
          </a:xfrm>
          <a:prstGeom prst="round2SameRect">
            <a:avLst>
              <a:gd name="adj1" fmla="val 50000"/>
              <a:gd name="adj2" fmla="val 0"/>
            </a:avLst>
          </a:prstGeom>
          <a:solidFill>
            <a:srgbClr val="00206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4" name="Marcador de texto 2">
            <a:extLst>
              <a:ext uri="{FF2B5EF4-FFF2-40B4-BE49-F238E27FC236}">
                <a16:creationId xmlns:a16="http://schemas.microsoft.com/office/drawing/2014/main" id="{52654D6C-E13A-4F73-A8FE-F4FDF8EE04D1}"/>
              </a:ext>
            </a:extLst>
          </p:cNvPr>
          <p:cNvSpPr txBox="1">
            <a:spLocks/>
          </p:cNvSpPr>
          <p:nvPr/>
        </p:nvSpPr>
        <p:spPr>
          <a:xfrm>
            <a:off x="254490" y="4290884"/>
            <a:ext cx="6413499" cy="3927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MX" sz="2000" dirty="0">
                <a:solidFill>
                  <a:schemeClr val="bg1"/>
                </a:solidFill>
                <a:latin typeface="Montserrat" panose="00000500000000000000" pitchFamily="2" charset="0"/>
                <a:cs typeface="Segoe UI Semibold" panose="020B0702040204020203" pitchFamily="34" charset="0"/>
              </a:rPr>
              <a:t>Sistema de cumplimiento normativo</a:t>
            </a:r>
            <a:endParaRPr lang="es-CO" sz="2000" dirty="0">
              <a:solidFill>
                <a:schemeClr val="bg1"/>
              </a:solidFill>
              <a:latin typeface="Montserrat" panose="00000500000000000000" pitchFamily="2" charset="0"/>
              <a:cs typeface="Segoe UI Semibold" panose="020B0702040204020203" pitchFamily="34" charset="0"/>
            </a:endParaRPr>
          </a:p>
        </p:txBody>
      </p:sp>
      <p:sp>
        <p:nvSpPr>
          <p:cNvPr id="5" name="Marcador de texto 2">
            <a:extLst>
              <a:ext uri="{FF2B5EF4-FFF2-40B4-BE49-F238E27FC236}">
                <a16:creationId xmlns:a16="http://schemas.microsoft.com/office/drawing/2014/main" id="{66149965-A782-4576-911B-9737D8C3F3BF}"/>
              </a:ext>
            </a:extLst>
          </p:cNvPr>
          <p:cNvSpPr txBox="1">
            <a:spLocks/>
          </p:cNvSpPr>
          <p:nvPr/>
        </p:nvSpPr>
        <p:spPr>
          <a:xfrm>
            <a:off x="494909" y="2066247"/>
            <a:ext cx="6413499" cy="39277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sz="2000" b="1" dirty="0">
                <a:solidFill>
                  <a:srgbClr val="C00000"/>
                </a:solidFill>
                <a:latin typeface="Montserrat" panose="00000500000000000000" pitchFamily="2" charset="0"/>
                <a:cs typeface="Segoe UI Semibold" panose="020B0702040204020203" pitchFamily="34" charset="0"/>
              </a:rPr>
              <a:t>Propuesta de servicios</a:t>
            </a:r>
            <a:endParaRPr lang="es-CO" sz="2000" b="1" dirty="0">
              <a:solidFill>
                <a:srgbClr val="C00000"/>
              </a:solidFill>
              <a:latin typeface="Montserrat" panose="00000500000000000000" pitchFamily="2" charset="0"/>
              <a:cs typeface="Segoe UI Semibold" panose="020B0702040204020203" pitchFamily="34" charset="0"/>
            </a:endParaRPr>
          </a:p>
        </p:txBody>
      </p:sp>
      <p:sp>
        <p:nvSpPr>
          <p:cNvPr id="6" name="Elipse 5">
            <a:extLst>
              <a:ext uri="{FF2B5EF4-FFF2-40B4-BE49-F238E27FC236}">
                <a16:creationId xmlns:a16="http://schemas.microsoft.com/office/drawing/2014/main" id="{7A34946E-CC25-4A9D-A39F-9BEA542CE2AB}"/>
              </a:ext>
            </a:extLst>
          </p:cNvPr>
          <p:cNvSpPr/>
          <p:nvPr/>
        </p:nvSpPr>
        <p:spPr>
          <a:xfrm>
            <a:off x="7025033" y="4313006"/>
            <a:ext cx="301899" cy="301899"/>
          </a:xfrm>
          <a:prstGeom prst="ellipse">
            <a:avLst/>
          </a:prstGeom>
          <a:solidFill>
            <a:schemeClr val="bg1">
              <a:lumMod val="9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852367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6">
            <a:extLst>
              <a:ext uri="{FF2B5EF4-FFF2-40B4-BE49-F238E27FC236}">
                <a16:creationId xmlns:a16="http://schemas.microsoft.com/office/drawing/2014/main" id="{D639D4B8-EA02-4D2C-907D-8F21D8A57FA9}"/>
              </a:ext>
            </a:extLst>
          </p:cNvPr>
          <p:cNvGraphicFramePr>
            <a:graphicFrameLocks noGrp="1"/>
          </p:cNvGraphicFramePr>
          <p:nvPr>
            <p:extLst>
              <p:ext uri="{D42A27DB-BD31-4B8C-83A1-F6EECF244321}">
                <p14:modId xmlns:p14="http://schemas.microsoft.com/office/powerpoint/2010/main" val="297527824"/>
              </p:ext>
            </p:extLst>
          </p:nvPr>
        </p:nvGraphicFramePr>
        <p:xfrm>
          <a:off x="344488" y="1744198"/>
          <a:ext cx="11503024" cy="3026703"/>
        </p:xfrm>
        <a:graphic>
          <a:graphicData uri="http://schemas.openxmlformats.org/drawingml/2006/table">
            <a:tbl>
              <a:tblPr firstRow="1" bandRow="1">
                <a:tableStyleId>{F5AB1C69-6EDB-4FF4-983F-18BD219EF322}</a:tableStyleId>
              </a:tblPr>
              <a:tblGrid>
                <a:gridCol w="2875756">
                  <a:extLst>
                    <a:ext uri="{9D8B030D-6E8A-4147-A177-3AD203B41FA5}">
                      <a16:colId xmlns:a16="http://schemas.microsoft.com/office/drawing/2014/main" val="1782831403"/>
                    </a:ext>
                  </a:extLst>
                </a:gridCol>
                <a:gridCol w="2875756">
                  <a:extLst>
                    <a:ext uri="{9D8B030D-6E8A-4147-A177-3AD203B41FA5}">
                      <a16:colId xmlns:a16="http://schemas.microsoft.com/office/drawing/2014/main" val="1837959045"/>
                    </a:ext>
                  </a:extLst>
                </a:gridCol>
                <a:gridCol w="2875756">
                  <a:extLst>
                    <a:ext uri="{9D8B030D-6E8A-4147-A177-3AD203B41FA5}">
                      <a16:colId xmlns:a16="http://schemas.microsoft.com/office/drawing/2014/main" val="2892172247"/>
                    </a:ext>
                  </a:extLst>
                </a:gridCol>
                <a:gridCol w="2875756">
                  <a:extLst>
                    <a:ext uri="{9D8B030D-6E8A-4147-A177-3AD203B41FA5}">
                      <a16:colId xmlns:a16="http://schemas.microsoft.com/office/drawing/2014/main" val="3735104280"/>
                    </a:ext>
                  </a:extLst>
                </a:gridCol>
              </a:tblGrid>
              <a:tr h="3026703">
                <a:tc>
                  <a:txBody>
                    <a:bodyPr/>
                    <a:lstStyle/>
                    <a:p>
                      <a:pPr algn="ctr"/>
                      <a:endParaRPr lang="es-CO" sz="1600" b="0" dirty="0">
                        <a:solidFill>
                          <a:schemeClr val="tx1">
                            <a:lumMod val="95000"/>
                            <a:lumOff val="5000"/>
                          </a:schemeClr>
                        </a:solidFill>
                      </a:endParaRPr>
                    </a:p>
                  </a:txBody>
                  <a:tcPr anchor="ctr">
                    <a:lnR w="12700" cap="flat" cmpd="sng" algn="ctr">
                      <a:solidFill>
                        <a:schemeClr val="tx1"/>
                      </a:solidFill>
                      <a:prstDash val="solid"/>
                      <a:round/>
                      <a:headEnd type="none" w="med" len="med"/>
                      <a:tailEnd type="none" w="med" len="med"/>
                    </a:lnR>
                    <a:noFill/>
                  </a:tcPr>
                </a:tc>
                <a:tc>
                  <a:txBody>
                    <a:bodyPr/>
                    <a:lstStyle/>
                    <a:p>
                      <a:pPr algn="ctr"/>
                      <a:endParaRPr lang="es-CO" sz="1600" b="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s-CO" sz="1600" b="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tc>
                  <a:txBody>
                    <a:bodyPr/>
                    <a:lstStyle/>
                    <a:p>
                      <a:pPr algn="ctr"/>
                      <a:endParaRPr lang="es-CO" sz="1600" b="0" dirty="0">
                        <a:solidFill>
                          <a:schemeClr val="tx1">
                            <a:lumMod val="95000"/>
                            <a:lumOff val="5000"/>
                          </a:schemeClr>
                        </a:solidFill>
                      </a:endParaRPr>
                    </a:p>
                  </a:txBody>
                  <a:tcPr anchor="ctr">
                    <a:lnL w="12700" cap="flat" cmpd="sng" algn="ctr">
                      <a:solidFill>
                        <a:schemeClr val="tx1"/>
                      </a:solidFill>
                      <a:prstDash val="solid"/>
                      <a:round/>
                      <a:headEnd type="none" w="med" len="med"/>
                      <a:tailEnd type="none" w="med" len="med"/>
                    </a:lnL>
                    <a:noFill/>
                  </a:tcPr>
                </a:tc>
                <a:extLst>
                  <a:ext uri="{0D108BD9-81ED-4DB2-BD59-A6C34878D82A}">
                    <a16:rowId xmlns:a16="http://schemas.microsoft.com/office/drawing/2014/main" val="2934859905"/>
                  </a:ext>
                </a:extLst>
              </a:tr>
            </a:tbl>
          </a:graphicData>
        </a:graphic>
      </p:graphicFrame>
      <p:sp>
        <p:nvSpPr>
          <p:cNvPr id="9" name="Freeform 10">
            <a:extLst>
              <a:ext uri="{FF2B5EF4-FFF2-40B4-BE49-F238E27FC236}">
                <a16:creationId xmlns:a16="http://schemas.microsoft.com/office/drawing/2014/main" id="{2FDA01B7-ACE7-44D5-A20A-0B7BE774A2AA}"/>
              </a:ext>
            </a:extLst>
          </p:cNvPr>
          <p:cNvSpPr/>
          <p:nvPr/>
        </p:nvSpPr>
        <p:spPr>
          <a:xfrm>
            <a:off x="4217533" y="2534993"/>
            <a:ext cx="860219" cy="1095186"/>
          </a:xfrm>
          <a:custGeom>
            <a:avLst/>
            <a:gdLst/>
            <a:ahLst/>
            <a:cxnLst/>
            <a:rect l="l" t="t" r="r" b="b"/>
            <a:pathLst>
              <a:path w="936566" h="1192388">
                <a:moveTo>
                  <a:pt x="0" y="0"/>
                </a:moveTo>
                <a:lnTo>
                  <a:pt x="936566" y="0"/>
                </a:lnTo>
                <a:lnTo>
                  <a:pt x="936566" y="1192387"/>
                </a:lnTo>
                <a:lnTo>
                  <a:pt x="0" y="11923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5">
            <a:extLst>
              <a:ext uri="{FF2B5EF4-FFF2-40B4-BE49-F238E27FC236}">
                <a16:creationId xmlns:a16="http://schemas.microsoft.com/office/drawing/2014/main" id="{EAD41192-7DD2-4324-9C3F-6A6E33D9D736}"/>
              </a:ext>
            </a:extLst>
          </p:cNvPr>
          <p:cNvSpPr/>
          <p:nvPr/>
        </p:nvSpPr>
        <p:spPr>
          <a:xfrm>
            <a:off x="6879281" y="2668407"/>
            <a:ext cx="1095186" cy="828359"/>
          </a:xfrm>
          <a:custGeom>
            <a:avLst/>
            <a:gdLst/>
            <a:ahLst/>
            <a:cxnLst/>
            <a:rect l="l" t="t" r="r" b="b"/>
            <a:pathLst>
              <a:path w="1192388" h="901879">
                <a:moveTo>
                  <a:pt x="0" y="0"/>
                </a:moveTo>
                <a:lnTo>
                  <a:pt x="1192388" y="0"/>
                </a:lnTo>
                <a:lnTo>
                  <a:pt x="1192388" y="901879"/>
                </a:lnTo>
                <a:lnTo>
                  <a:pt x="0" y="9018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7">
            <a:extLst>
              <a:ext uri="{FF2B5EF4-FFF2-40B4-BE49-F238E27FC236}">
                <a16:creationId xmlns:a16="http://schemas.microsoft.com/office/drawing/2014/main" id="{59C6F204-D8F1-4AC0-B786-E014ED49F503}"/>
              </a:ext>
            </a:extLst>
          </p:cNvPr>
          <p:cNvSpPr/>
          <p:nvPr/>
        </p:nvSpPr>
        <p:spPr>
          <a:xfrm>
            <a:off x="1320818" y="2637542"/>
            <a:ext cx="1095186" cy="890088"/>
          </a:xfrm>
          <a:custGeom>
            <a:avLst/>
            <a:gdLst/>
            <a:ahLst/>
            <a:cxnLst/>
            <a:rect l="l" t="t" r="r" b="b"/>
            <a:pathLst>
              <a:path w="1192388" h="969086">
                <a:moveTo>
                  <a:pt x="0" y="0"/>
                </a:moveTo>
                <a:lnTo>
                  <a:pt x="1192388" y="0"/>
                </a:lnTo>
                <a:lnTo>
                  <a:pt x="1192388" y="969085"/>
                </a:lnTo>
                <a:lnTo>
                  <a:pt x="0" y="969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21">
            <a:extLst>
              <a:ext uri="{FF2B5EF4-FFF2-40B4-BE49-F238E27FC236}">
                <a16:creationId xmlns:a16="http://schemas.microsoft.com/office/drawing/2014/main" id="{0395D28F-AA80-45FD-B18F-4B21B3666BFC}"/>
              </a:ext>
            </a:extLst>
          </p:cNvPr>
          <p:cNvSpPr/>
          <p:nvPr/>
        </p:nvSpPr>
        <p:spPr>
          <a:xfrm>
            <a:off x="9775996" y="2534993"/>
            <a:ext cx="1095186" cy="1095186"/>
          </a:xfrm>
          <a:custGeom>
            <a:avLst/>
            <a:gdLst/>
            <a:ahLst/>
            <a:cxnLst/>
            <a:rect l="l" t="t" r="r" b="b"/>
            <a:pathLst>
              <a:path w="1192388" h="1192388">
                <a:moveTo>
                  <a:pt x="0" y="0"/>
                </a:moveTo>
                <a:lnTo>
                  <a:pt x="1192387" y="0"/>
                </a:lnTo>
                <a:lnTo>
                  <a:pt x="1192387" y="1192388"/>
                </a:lnTo>
                <a:lnTo>
                  <a:pt x="0" y="11923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aphicFrame>
        <p:nvGraphicFramePr>
          <p:cNvPr id="5" name="Tabla 6">
            <a:extLst>
              <a:ext uri="{FF2B5EF4-FFF2-40B4-BE49-F238E27FC236}">
                <a16:creationId xmlns:a16="http://schemas.microsoft.com/office/drawing/2014/main" id="{18F569E2-01E2-4E54-A67E-1C156A98758E}"/>
              </a:ext>
            </a:extLst>
          </p:cNvPr>
          <p:cNvGraphicFramePr>
            <a:graphicFrameLocks noGrp="1"/>
          </p:cNvGraphicFramePr>
          <p:nvPr>
            <p:extLst>
              <p:ext uri="{D42A27DB-BD31-4B8C-83A1-F6EECF244321}">
                <p14:modId xmlns:p14="http://schemas.microsoft.com/office/powerpoint/2010/main" val="3186975467"/>
              </p:ext>
            </p:extLst>
          </p:nvPr>
        </p:nvGraphicFramePr>
        <p:xfrm>
          <a:off x="344488" y="4103027"/>
          <a:ext cx="11503024" cy="667874"/>
        </p:xfrm>
        <a:graphic>
          <a:graphicData uri="http://schemas.openxmlformats.org/drawingml/2006/table">
            <a:tbl>
              <a:tblPr firstRow="1" bandRow="1">
                <a:tableStyleId>{F5AB1C69-6EDB-4FF4-983F-18BD219EF322}</a:tableStyleId>
              </a:tblPr>
              <a:tblGrid>
                <a:gridCol w="2875756">
                  <a:extLst>
                    <a:ext uri="{9D8B030D-6E8A-4147-A177-3AD203B41FA5}">
                      <a16:colId xmlns:a16="http://schemas.microsoft.com/office/drawing/2014/main" val="1782831403"/>
                    </a:ext>
                  </a:extLst>
                </a:gridCol>
                <a:gridCol w="2875756">
                  <a:extLst>
                    <a:ext uri="{9D8B030D-6E8A-4147-A177-3AD203B41FA5}">
                      <a16:colId xmlns:a16="http://schemas.microsoft.com/office/drawing/2014/main" val="1837959045"/>
                    </a:ext>
                  </a:extLst>
                </a:gridCol>
                <a:gridCol w="2875756">
                  <a:extLst>
                    <a:ext uri="{9D8B030D-6E8A-4147-A177-3AD203B41FA5}">
                      <a16:colId xmlns:a16="http://schemas.microsoft.com/office/drawing/2014/main" val="2892172247"/>
                    </a:ext>
                  </a:extLst>
                </a:gridCol>
                <a:gridCol w="2875756">
                  <a:extLst>
                    <a:ext uri="{9D8B030D-6E8A-4147-A177-3AD203B41FA5}">
                      <a16:colId xmlns:a16="http://schemas.microsoft.com/office/drawing/2014/main" val="3735104280"/>
                    </a:ext>
                  </a:extLst>
                </a:gridCol>
              </a:tblGrid>
              <a:tr h="667874">
                <a:tc>
                  <a:txBody>
                    <a:bodyPr/>
                    <a:lstStyle/>
                    <a:p>
                      <a:pPr algn="ctr"/>
                      <a:r>
                        <a:rPr lang="es-MX" sz="1600" b="0" dirty="0">
                          <a:solidFill>
                            <a:schemeClr val="tx1">
                              <a:lumMod val="95000"/>
                              <a:lumOff val="5000"/>
                            </a:schemeClr>
                          </a:solidFill>
                        </a:rPr>
                        <a:t>Objetivo y Alcance</a:t>
                      </a:r>
                      <a:endParaRPr lang="es-CO" sz="1600" b="0" dirty="0">
                        <a:solidFill>
                          <a:schemeClr val="tx1">
                            <a:lumMod val="95000"/>
                            <a:lumOff val="5000"/>
                          </a:schemeClr>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600" b="0" dirty="0">
                          <a:solidFill>
                            <a:schemeClr val="tx1">
                              <a:lumMod val="95000"/>
                              <a:lumOff val="5000"/>
                            </a:schemeClr>
                          </a:solidFill>
                        </a:rPr>
                        <a:t>Portafolio de servicios</a:t>
                      </a:r>
                      <a:endParaRPr lang="es-CO" sz="1600" b="0" dirty="0">
                        <a:solidFill>
                          <a:schemeClr val="tx1">
                            <a:lumMod val="95000"/>
                            <a:lumOff val="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600" b="0" dirty="0">
                          <a:solidFill>
                            <a:schemeClr val="tx1">
                              <a:lumMod val="95000"/>
                              <a:lumOff val="5000"/>
                            </a:schemeClr>
                          </a:solidFill>
                        </a:rPr>
                        <a:t>Cronograma y entregables</a:t>
                      </a:r>
                      <a:endParaRPr lang="es-CO" sz="1600" b="0" dirty="0">
                        <a:solidFill>
                          <a:schemeClr val="tx1">
                            <a:lumMod val="95000"/>
                            <a:lumOff val="5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r>
                        <a:rPr lang="es-MX" sz="1600" b="0" dirty="0">
                          <a:solidFill>
                            <a:schemeClr val="tx1">
                              <a:lumMod val="95000"/>
                              <a:lumOff val="5000"/>
                            </a:schemeClr>
                          </a:solidFill>
                        </a:rPr>
                        <a:t>Honorarios</a:t>
                      </a:r>
                      <a:endParaRPr lang="es-CO" sz="1600" b="0" dirty="0">
                        <a:solidFill>
                          <a:schemeClr val="tx1">
                            <a:lumMod val="95000"/>
                            <a:lumOff val="5000"/>
                          </a:schemeClr>
                        </a:solidFill>
                      </a:endParaRP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4859905"/>
                  </a:ext>
                </a:extLst>
              </a:tr>
            </a:tbl>
          </a:graphicData>
        </a:graphic>
      </p:graphicFrame>
      <p:sp>
        <p:nvSpPr>
          <p:cNvPr id="11" name="Título 1">
            <a:extLst>
              <a:ext uri="{FF2B5EF4-FFF2-40B4-BE49-F238E27FC236}">
                <a16:creationId xmlns:a16="http://schemas.microsoft.com/office/drawing/2014/main" id="{6665EE84-8EDF-40D8-875C-3E784E6D4B9E}"/>
              </a:ext>
            </a:extLst>
          </p:cNvPr>
          <p:cNvSpPr>
            <a:spLocks noGrp="1"/>
          </p:cNvSpPr>
          <p:nvPr>
            <p:ph type="title"/>
          </p:nvPr>
        </p:nvSpPr>
        <p:spPr>
          <a:xfrm>
            <a:off x="1112808" y="225176"/>
            <a:ext cx="9265746" cy="601033"/>
          </a:xfrm>
        </p:spPr>
        <p:txBody>
          <a:bodyPr anchor="ctr"/>
          <a:lstStyle/>
          <a:p>
            <a:r>
              <a:rPr lang="es-CO"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Contenido</a:t>
            </a:r>
            <a:endParaRPr lang="es-CO" dirty="0"/>
          </a:p>
        </p:txBody>
      </p:sp>
    </p:spTree>
    <p:extLst>
      <p:ext uri="{BB962C8B-B14F-4D97-AF65-F5344CB8AC3E}">
        <p14:creationId xmlns:p14="http://schemas.microsoft.com/office/powerpoint/2010/main" val="2986250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7">
            <a:extLst>
              <a:ext uri="{FF2B5EF4-FFF2-40B4-BE49-F238E27FC236}">
                <a16:creationId xmlns:a16="http://schemas.microsoft.com/office/drawing/2014/main" id="{96514C31-A6FD-4FF0-8470-D01842059CAD}"/>
              </a:ext>
            </a:extLst>
          </p:cNvPr>
          <p:cNvSpPr/>
          <p:nvPr/>
        </p:nvSpPr>
        <p:spPr>
          <a:xfrm>
            <a:off x="760973" y="1075569"/>
            <a:ext cx="1541667" cy="1252956"/>
          </a:xfrm>
          <a:custGeom>
            <a:avLst/>
            <a:gdLst/>
            <a:ahLst/>
            <a:cxnLst/>
            <a:rect l="l" t="t" r="r" b="b"/>
            <a:pathLst>
              <a:path w="1192388" h="969086">
                <a:moveTo>
                  <a:pt x="0" y="0"/>
                </a:moveTo>
                <a:lnTo>
                  <a:pt x="1192388" y="0"/>
                </a:lnTo>
                <a:lnTo>
                  <a:pt x="1192388" y="969085"/>
                </a:lnTo>
                <a:lnTo>
                  <a:pt x="0" y="969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CuadroTexto 13">
            <a:extLst>
              <a:ext uri="{FF2B5EF4-FFF2-40B4-BE49-F238E27FC236}">
                <a16:creationId xmlns:a16="http://schemas.microsoft.com/office/drawing/2014/main" id="{3D5935FE-336E-47DE-A8D4-8D80CA68E2A8}"/>
              </a:ext>
            </a:extLst>
          </p:cNvPr>
          <p:cNvSpPr txBox="1"/>
          <p:nvPr/>
        </p:nvSpPr>
        <p:spPr>
          <a:xfrm>
            <a:off x="2503054" y="901828"/>
            <a:ext cx="9360000" cy="1600438"/>
          </a:xfrm>
          <a:prstGeom prst="rect">
            <a:avLst/>
          </a:prstGeom>
          <a:noFill/>
        </p:spPr>
        <p:txBody>
          <a:bodyPr wrap="square">
            <a:spAutoFit/>
          </a:bodyPr>
          <a:lstStyle/>
          <a:p>
            <a:pPr algn="just"/>
            <a:r>
              <a:rPr lang="es-MX" sz="1400" dirty="0"/>
              <a:t>Diseñar e implementar en la organización </a:t>
            </a:r>
            <a:r>
              <a:rPr lang="es-MX" sz="1400" b="1" dirty="0"/>
              <a:t>AUTOMAS S.A.S.</a:t>
            </a:r>
            <a:r>
              <a:rPr lang="es-MX" sz="1400" dirty="0"/>
              <a:t>,</a:t>
            </a:r>
            <a:r>
              <a:rPr lang="es-MX" sz="1400" b="1" dirty="0"/>
              <a:t> </a:t>
            </a:r>
            <a:r>
              <a:rPr lang="es-MX" sz="1400" dirty="0"/>
              <a:t>el programa de cumplimiento para la gestión y protección de los datos personales, que no solo verifique el cumplimiento legal (Ley 1581 de 2012, Decreto 1074 de 2015 y normas concordantes), sino que integre los pilares de Gobierno, Riesgo y Control (GRC) para fortalecer la cultura organizacional, reducir la exposición a riesgos operativos y legales, y establecer controles efectivos que garanticen el tratamiento legítimo, seguro y transparente de la información. Esta implementación permitirá a la organización generar confianza, trazabilidad y sostenibilidad en la gestión de los datos de identificación personal.</a:t>
            </a:r>
            <a:endParaRPr lang="es-CO" sz="1400" dirty="0"/>
          </a:p>
        </p:txBody>
      </p:sp>
      <p:sp>
        <p:nvSpPr>
          <p:cNvPr id="6" name="Rectángulo: esquinas redondeadas 5">
            <a:extLst>
              <a:ext uri="{FF2B5EF4-FFF2-40B4-BE49-F238E27FC236}">
                <a16:creationId xmlns:a16="http://schemas.microsoft.com/office/drawing/2014/main" id="{3840E1B6-26FB-4C41-A9B5-D146C71A493A}"/>
              </a:ext>
            </a:extLst>
          </p:cNvPr>
          <p:cNvSpPr/>
          <p:nvPr/>
        </p:nvSpPr>
        <p:spPr>
          <a:xfrm>
            <a:off x="338134" y="2758729"/>
            <a:ext cx="11520000" cy="400050"/>
          </a:xfrm>
          <a:prstGeom prst="roundRect">
            <a:avLst/>
          </a:prstGeom>
          <a:solidFill>
            <a:schemeClr val="bg1">
              <a:lumMod val="8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b="1" dirty="0">
                <a:solidFill>
                  <a:schemeClr val="tx1">
                    <a:lumMod val="95000"/>
                    <a:lumOff val="5000"/>
                  </a:schemeClr>
                </a:solidFill>
              </a:rPr>
              <a:t>Nuestros objetivos se alinean a los pilares del marco GRC</a:t>
            </a:r>
            <a:endParaRPr lang="es-CO" b="1" dirty="0">
              <a:solidFill>
                <a:schemeClr val="tx1">
                  <a:lumMod val="95000"/>
                  <a:lumOff val="5000"/>
                </a:schemeClr>
              </a:solidFill>
            </a:endParaRPr>
          </a:p>
        </p:txBody>
      </p:sp>
      <p:sp>
        <p:nvSpPr>
          <p:cNvPr id="4" name="Rectángulo: esquinas redondeadas 3">
            <a:extLst>
              <a:ext uri="{FF2B5EF4-FFF2-40B4-BE49-F238E27FC236}">
                <a16:creationId xmlns:a16="http://schemas.microsoft.com/office/drawing/2014/main" id="{180A5E67-181A-4A38-92B5-F7180F617C9E}"/>
              </a:ext>
            </a:extLst>
          </p:cNvPr>
          <p:cNvSpPr/>
          <p:nvPr/>
        </p:nvSpPr>
        <p:spPr>
          <a:xfrm>
            <a:off x="338135" y="4038601"/>
            <a:ext cx="3730335" cy="1577110"/>
          </a:xfrm>
          <a:prstGeom prst="roundRect">
            <a:avLst>
              <a:gd name="adj" fmla="val 6048"/>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just"/>
            <a:r>
              <a:rPr lang="es-MX" sz="1200" dirty="0">
                <a:solidFill>
                  <a:schemeClr val="tx1"/>
                </a:solidFill>
              </a:rPr>
              <a:t>Definimos el marco de gobernanza para el tratamiento de datos, asignamos roles y responsabilidades, diseñamos políticas corporativas y establecemos mecanismos para la responsabilidad demostrada.</a:t>
            </a:r>
            <a:endParaRPr lang="es-CO" sz="1200" dirty="0">
              <a:solidFill>
                <a:schemeClr val="tx1"/>
              </a:solidFill>
            </a:endParaRPr>
          </a:p>
        </p:txBody>
      </p:sp>
      <p:sp>
        <p:nvSpPr>
          <p:cNvPr id="18" name="Rectángulo: esquinas redondeadas 17">
            <a:extLst>
              <a:ext uri="{FF2B5EF4-FFF2-40B4-BE49-F238E27FC236}">
                <a16:creationId xmlns:a16="http://schemas.microsoft.com/office/drawing/2014/main" id="{58FA9D97-75D7-4BFF-A253-5FC2D91229ED}"/>
              </a:ext>
            </a:extLst>
          </p:cNvPr>
          <p:cNvSpPr/>
          <p:nvPr/>
        </p:nvSpPr>
        <p:spPr>
          <a:xfrm>
            <a:off x="4230832" y="4038601"/>
            <a:ext cx="3730335" cy="1577110"/>
          </a:xfrm>
          <a:prstGeom prst="roundRect">
            <a:avLst>
              <a:gd name="adj" fmla="val 6048"/>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just"/>
            <a:r>
              <a:rPr lang="es-MX" sz="1200" dirty="0">
                <a:solidFill>
                  <a:schemeClr val="tx1"/>
                </a:solidFill>
              </a:rPr>
              <a:t>Identificamos riesgos asociados al tratamiento de datos personales en procesos, sistemas y terceros; elaboramos la matriz de riesgos a la medida y diseñamos estrategias de mitigación alineadas con la normativa y estándares internacionales.</a:t>
            </a:r>
            <a:endParaRPr lang="es-CO" sz="1200" dirty="0">
              <a:solidFill>
                <a:schemeClr val="tx1"/>
              </a:solidFill>
            </a:endParaRPr>
          </a:p>
        </p:txBody>
      </p:sp>
      <p:sp>
        <p:nvSpPr>
          <p:cNvPr id="19" name="Rectángulo: esquinas redondeadas 18">
            <a:extLst>
              <a:ext uri="{FF2B5EF4-FFF2-40B4-BE49-F238E27FC236}">
                <a16:creationId xmlns:a16="http://schemas.microsoft.com/office/drawing/2014/main" id="{DD8649C9-4A68-47E3-A929-B19F96B72C33}"/>
              </a:ext>
            </a:extLst>
          </p:cNvPr>
          <p:cNvSpPr/>
          <p:nvPr/>
        </p:nvSpPr>
        <p:spPr>
          <a:xfrm>
            <a:off x="8123530" y="4038601"/>
            <a:ext cx="3730335" cy="1577110"/>
          </a:xfrm>
          <a:prstGeom prst="roundRect">
            <a:avLst>
              <a:gd name="adj" fmla="val 6048"/>
            </a:avLst>
          </a:prstGeom>
          <a:solidFill>
            <a:schemeClr val="bg1">
              <a:lumMod val="95000"/>
            </a:schemeClr>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just"/>
            <a:r>
              <a:rPr lang="es-MX" sz="1200" dirty="0">
                <a:solidFill>
                  <a:schemeClr val="tx1"/>
                </a:solidFill>
              </a:rPr>
              <a:t>Implementamos controles operativos, técnicos y legales que aseguran el cumplimiento normativo, fortalecen la trazabilidad, la seguridad de la información y la atención efectiva a los titulares.</a:t>
            </a:r>
          </a:p>
        </p:txBody>
      </p:sp>
      <p:sp>
        <p:nvSpPr>
          <p:cNvPr id="17" name="Rectángulo: esquinas redondeadas 16">
            <a:extLst>
              <a:ext uri="{FF2B5EF4-FFF2-40B4-BE49-F238E27FC236}">
                <a16:creationId xmlns:a16="http://schemas.microsoft.com/office/drawing/2014/main" id="{D1623961-2261-4658-919B-2EE9E4B9E2FB}"/>
              </a:ext>
            </a:extLst>
          </p:cNvPr>
          <p:cNvSpPr/>
          <p:nvPr/>
        </p:nvSpPr>
        <p:spPr>
          <a:xfrm>
            <a:off x="338135" y="3429000"/>
            <a:ext cx="3730335" cy="499768"/>
          </a:xfrm>
          <a:prstGeom prst="roundRect">
            <a:avLst>
              <a:gd name="adj" fmla="val 6048"/>
            </a:avLst>
          </a:prstGeom>
          <a:solidFill>
            <a:srgbClr val="00206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ctr"/>
            <a:r>
              <a:rPr lang="es-MX" sz="2400" dirty="0">
                <a:solidFill>
                  <a:schemeClr val="bg1"/>
                </a:solidFill>
                <a:latin typeface="+mj-lt"/>
              </a:rPr>
              <a:t>Gobierno</a:t>
            </a:r>
            <a:endParaRPr lang="es-CO" sz="2400" dirty="0">
              <a:solidFill>
                <a:schemeClr val="bg1"/>
              </a:solidFill>
              <a:latin typeface="+mj-lt"/>
            </a:endParaRPr>
          </a:p>
        </p:txBody>
      </p:sp>
      <p:sp>
        <p:nvSpPr>
          <p:cNvPr id="22" name="Rectángulo: esquinas redondeadas 21">
            <a:extLst>
              <a:ext uri="{FF2B5EF4-FFF2-40B4-BE49-F238E27FC236}">
                <a16:creationId xmlns:a16="http://schemas.microsoft.com/office/drawing/2014/main" id="{2228E502-E485-44BB-959E-544F8C31F525}"/>
              </a:ext>
            </a:extLst>
          </p:cNvPr>
          <p:cNvSpPr/>
          <p:nvPr/>
        </p:nvSpPr>
        <p:spPr>
          <a:xfrm>
            <a:off x="4223686" y="3415242"/>
            <a:ext cx="3730335" cy="499768"/>
          </a:xfrm>
          <a:prstGeom prst="roundRect">
            <a:avLst>
              <a:gd name="adj" fmla="val 6048"/>
            </a:avLst>
          </a:prstGeom>
          <a:solidFill>
            <a:srgbClr val="00206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ctr"/>
            <a:r>
              <a:rPr lang="es-MX" sz="2400" dirty="0">
                <a:solidFill>
                  <a:schemeClr val="bg1"/>
                </a:solidFill>
                <a:latin typeface="+mj-lt"/>
              </a:rPr>
              <a:t>Riesgo</a:t>
            </a:r>
            <a:endParaRPr lang="es-CO" sz="2400" dirty="0">
              <a:solidFill>
                <a:schemeClr val="bg1"/>
              </a:solidFill>
              <a:latin typeface="+mj-lt"/>
            </a:endParaRPr>
          </a:p>
        </p:txBody>
      </p:sp>
      <p:sp>
        <p:nvSpPr>
          <p:cNvPr id="23" name="Rectángulo: esquinas redondeadas 22">
            <a:extLst>
              <a:ext uri="{FF2B5EF4-FFF2-40B4-BE49-F238E27FC236}">
                <a16:creationId xmlns:a16="http://schemas.microsoft.com/office/drawing/2014/main" id="{7220F15D-D167-4503-B399-A960008A826E}"/>
              </a:ext>
            </a:extLst>
          </p:cNvPr>
          <p:cNvSpPr/>
          <p:nvPr/>
        </p:nvSpPr>
        <p:spPr>
          <a:xfrm>
            <a:off x="8109238" y="3415242"/>
            <a:ext cx="3730335" cy="499768"/>
          </a:xfrm>
          <a:prstGeom prst="roundRect">
            <a:avLst>
              <a:gd name="adj" fmla="val 6048"/>
            </a:avLst>
          </a:prstGeom>
          <a:solidFill>
            <a:srgbClr val="002060"/>
          </a:solidFill>
          <a:ln>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2075" algn="ctr"/>
            <a:r>
              <a:rPr lang="es-MX" sz="2400" dirty="0">
                <a:solidFill>
                  <a:schemeClr val="bg1"/>
                </a:solidFill>
                <a:latin typeface="+mj-lt"/>
              </a:rPr>
              <a:t>Cumplimiento</a:t>
            </a:r>
            <a:endParaRPr lang="es-CO" sz="2400" dirty="0">
              <a:solidFill>
                <a:schemeClr val="bg1"/>
              </a:solidFill>
              <a:latin typeface="+mj-lt"/>
            </a:endParaRPr>
          </a:p>
        </p:txBody>
      </p:sp>
      <p:cxnSp>
        <p:nvCxnSpPr>
          <p:cNvPr id="28" name="Conector recto de flecha 27">
            <a:extLst>
              <a:ext uri="{FF2B5EF4-FFF2-40B4-BE49-F238E27FC236}">
                <a16:creationId xmlns:a16="http://schemas.microsoft.com/office/drawing/2014/main" id="{5F8932FE-7EB3-4A36-B9B6-E0A594909BFF}"/>
              </a:ext>
            </a:extLst>
          </p:cNvPr>
          <p:cNvCxnSpPr>
            <a:cxnSpLocks/>
            <a:endCxn id="17" idx="0"/>
          </p:cNvCxnSpPr>
          <p:nvPr/>
        </p:nvCxnSpPr>
        <p:spPr>
          <a:xfrm>
            <a:off x="2203302" y="3158779"/>
            <a:ext cx="1" cy="27022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a:extLst>
              <a:ext uri="{FF2B5EF4-FFF2-40B4-BE49-F238E27FC236}">
                <a16:creationId xmlns:a16="http://schemas.microsoft.com/office/drawing/2014/main" id="{DCDE6375-E7DD-4DC0-9814-0C72B262C2B6}"/>
              </a:ext>
            </a:extLst>
          </p:cNvPr>
          <p:cNvCxnSpPr>
            <a:cxnSpLocks/>
            <a:endCxn id="22" idx="0"/>
          </p:cNvCxnSpPr>
          <p:nvPr/>
        </p:nvCxnSpPr>
        <p:spPr>
          <a:xfrm>
            <a:off x="6086763" y="3166488"/>
            <a:ext cx="2091" cy="248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a:extLst>
              <a:ext uri="{FF2B5EF4-FFF2-40B4-BE49-F238E27FC236}">
                <a16:creationId xmlns:a16="http://schemas.microsoft.com/office/drawing/2014/main" id="{30A01407-04E6-4CB5-B1BB-87981966DB47}"/>
              </a:ext>
            </a:extLst>
          </p:cNvPr>
          <p:cNvCxnSpPr>
            <a:cxnSpLocks/>
          </p:cNvCxnSpPr>
          <p:nvPr/>
        </p:nvCxnSpPr>
        <p:spPr>
          <a:xfrm>
            <a:off x="9986606" y="3166488"/>
            <a:ext cx="2091" cy="2487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ítulo 1">
            <a:extLst>
              <a:ext uri="{FF2B5EF4-FFF2-40B4-BE49-F238E27FC236}">
                <a16:creationId xmlns:a16="http://schemas.microsoft.com/office/drawing/2014/main" id="{2724104B-3B64-4F8B-AB8C-088414D585CE}"/>
              </a:ext>
            </a:extLst>
          </p:cNvPr>
          <p:cNvSpPr>
            <a:spLocks noGrp="1"/>
          </p:cNvSpPr>
          <p:nvPr>
            <p:ph type="title"/>
          </p:nvPr>
        </p:nvSpPr>
        <p:spPr>
          <a:xfrm>
            <a:off x="1112808" y="225176"/>
            <a:ext cx="9265746" cy="601033"/>
          </a:xfrm>
        </p:spPr>
        <p:txBody>
          <a:bodyPr anchor="ctr"/>
          <a:lstStyle/>
          <a:p>
            <a:r>
              <a:rPr lang="es-CO" sz="2800" dirty="0">
                <a:solidFill>
                  <a:srgbClr val="C00000"/>
                </a:solidFill>
                <a:latin typeface="Montserrat Black" panose="00000A00000000000000" pitchFamily="2" charset="0"/>
                <a:ea typeface="Segoe UI Black" panose="020B0A02040204020203" pitchFamily="34" charset="0"/>
                <a:cs typeface="Segoe UI Semibold" panose="020B0702040204020203" pitchFamily="34" charset="0"/>
                <a:sym typeface="Montserrat Black"/>
              </a:rPr>
              <a:t>Objetivo</a:t>
            </a:r>
            <a:endParaRPr lang="es-CO" dirty="0"/>
          </a:p>
        </p:txBody>
      </p:sp>
    </p:spTree>
    <p:extLst>
      <p:ext uri="{BB962C8B-B14F-4D97-AF65-F5344CB8AC3E}">
        <p14:creationId xmlns:p14="http://schemas.microsoft.com/office/powerpoint/2010/main" val="999815479"/>
      </p:ext>
    </p:extLst>
  </p:cSld>
  <p:clrMapOvr>
    <a:masterClrMapping/>
  </p:clrMapOvr>
</p:sld>
</file>

<file path=ppt/theme/theme1.xml><?xml version="1.0" encoding="utf-8"?>
<a:theme xmlns:a="http://schemas.openxmlformats.org/drawingml/2006/main" name="Diseño AFI personalizado 1">
  <a:themeElements>
    <a:clrScheme name="AFI">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48B281"/>
      </a:accent6>
      <a:hlink>
        <a:srgbClr val="0563C1"/>
      </a:hlink>
      <a:folHlink>
        <a:srgbClr val="954F72"/>
      </a:folHlink>
    </a:clrScheme>
    <a:fontScheme name="AFI 2">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iseño AFI personalizado 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AFI Fond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FI 2">
      <a:majorFont>
        <a:latin typeface="Montserrat Black"/>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1517</TotalTime>
  <Words>2889</Words>
  <Application>Microsoft Office PowerPoint</Application>
  <PresentationFormat>Panorámica</PresentationFormat>
  <Paragraphs>272</Paragraphs>
  <Slides>22</Slides>
  <Notes>0</Notes>
  <HiddenSlides>0</HiddenSlides>
  <MMClips>0</MMClips>
  <ScaleCrop>false</ScaleCrop>
  <HeadingPairs>
    <vt:vector size="6" baseType="variant">
      <vt:variant>
        <vt:lpstr>Fuentes usadas</vt:lpstr>
      </vt:variant>
      <vt:variant>
        <vt:i4>8</vt:i4>
      </vt:variant>
      <vt:variant>
        <vt:lpstr>Tema</vt:lpstr>
      </vt:variant>
      <vt:variant>
        <vt:i4>4</vt:i4>
      </vt:variant>
      <vt:variant>
        <vt:lpstr>Títulos de diapositiva</vt:lpstr>
      </vt:variant>
      <vt:variant>
        <vt:i4>22</vt:i4>
      </vt:variant>
    </vt:vector>
  </HeadingPairs>
  <TitlesOfParts>
    <vt:vector size="34" baseType="lpstr">
      <vt:lpstr>Arial</vt:lpstr>
      <vt:lpstr>Calibri</vt:lpstr>
      <vt:lpstr>Calibri Light</vt:lpstr>
      <vt:lpstr>Montserrat</vt:lpstr>
      <vt:lpstr>Montserrat Black</vt:lpstr>
      <vt:lpstr>Montserrat Light</vt:lpstr>
      <vt:lpstr>Segoe Script</vt:lpstr>
      <vt:lpstr>Segoe UI Black</vt:lpstr>
      <vt:lpstr>Diseño AFI personalizado 1</vt:lpstr>
      <vt:lpstr>Diseño AFI personalizado 2</vt:lpstr>
      <vt:lpstr>3_AFI Fondos</vt:lpstr>
      <vt:lpstr>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Contenido</vt:lpstr>
      <vt:lpstr>Objetivo</vt:lpstr>
      <vt:lpstr>Alcance</vt:lpstr>
      <vt:lpstr>Portafolio de servicios</vt:lpstr>
      <vt:lpstr>Portafolio de servicios: Consultoría</vt:lpstr>
      <vt:lpstr>Portafolio de servicios: Consultoría</vt:lpstr>
      <vt:lpstr>Portafolio de servicios: Consultoría</vt:lpstr>
      <vt:lpstr>Portafolio de servicios: Curso PDP</vt:lpstr>
      <vt:lpstr>Portafolio de servicios: Curso PDP</vt:lpstr>
      <vt:lpstr>Portafolio de servicios: Jornada PDP</vt:lpstr>
      <vt:lpstr>Portafolio de servicios: Curso y Jornada PDP</vt:lpstr>
      <vt:lpstr>Supuestos y Limitaciones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Donny Mauricio Merchán Castro</dc:creator>
  <cp:lastModifiedBy>Donny Mauricio Merchán Castro</cp:lastModifiedBy>
  <cp:revision>112</cp:revision>
  <dcterms:created xsi:type="dcterms:W3CDTF">2025-11-01T00:08:28Z</dcterms:created>
  <dcterms:modified xsi:type="dcterms:W3CDTF">2025-11-11T03:51:06Z</dcterms:modified>
</cp:coreProperties>
</file>